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7" r:id="rId2"/>
    <p:sldId id="256" r:id="rId3"/>
    <p:sldId id="258" r:id="rId4"/>
    <p:sldId id="259" r:id="rId5"/>
    <p:sldId id="260" r:id="rId6"/>
    <p:sldId id="290" r:id="rId7"/>
    <p:sldId id="286" r:id="rId8"/>
    <p:sldId id="264" r:id="rId9"/>
    <p:sldId id="285" r:id="rId10"/>
    <p:sldId id="287" r:id="rId11"/>
    <p:sldId id="288" r:id="rId12"/>
    <p:sldId id="289" r:id="rId13"/>
    <p:sldId id="291" r:id="rId14"/>
    <p:sldId id="293" r:id="rId15"/>
    <p:sldId id="294" r:id="rId16"/>
    <p:sldId id="296" r:id="rId17"/>
    <p:sldId id="301" r:id="rId18"/>
    <p:sldId id="297" r:id="rId19"/>
    <p:sldId id="298" r:id="rId20"/>
    <p:sldId id="299" r:id="rId21"/>
    <p:sldId id="300" r:id="rId22"/>
    <p:sldId id="302" r:id="rId23"/>
    <p:sldId id="283" r:id="rId24"/>
    <p:sldId id="277" r:id="rId25"/>
    <p:sldId id="278" r:id="rId26"/>
    <p:sldId id="279" r:id="rId27"/>
    <p:sldId id="280" r:id="rId28"/>
    <p:sldId id="281" r:id="rId29"/>
    <p:sldId id="282" r:id="rId30"/>
  </p:sldIdLst>
  <p:sldSz cx="12192000" cy="6858000"/>
  <p:notesSz cx="6858000" cy="9144000"/>
  <p:embeddedFontLst>
    <p:embeddedFont>
      <p:font typeface="Consolas" panose="020B0609020204030204" pitchFamily="49" charset="0"/>
      <p:regular r:id="rId32"/>
      <p:bold r:id="rId33"/>
      <p:italic r:id="rId34"/>
      <p:boldItalic r:id="rId35"/>
    </p:embeddedFont>
    <p:embeddedFont>
      <p:font typeface="Play" panose="020B0604020202020204" charset="0"/>
      <p:regular r:id="rId36"/>
      <p:bold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ifWRft9LO8uSDkamJaw7qjAfdc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854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3099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140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9563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872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1320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8837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881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830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4877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rgbClr val="D4D4D4"/>
                </a:solidFill>
                <a:effectLst/>
                <a:highlight>
                  <a:srgbClr val="1E1E1E"/>
                </a:highlight>
                <a:latin typeface="Consolas" panose="020B0609020204030204" pitchFamily="49" charset="0"/>
              </a:rPr>
              <a:t>DC Water asset, the Potomac Interceptor, is a 50 mile long series of pipes that brings water to 1.6 million people from Fairfax, VA to parts of DC and </a:t>
            </a:r>
            <a:r>
              <a:rPr lang="en-US" b="0" dirty="0" err="1">
                <a:solidFill>
                  <a:srgbClr val="D4D4D4"/>
                </a:solidFill>
                <a:effectLst/>
                <a:highlight>
                  <a:srgbClr val="1E1E1E"/>
                </a:highlight>
                <a:latin typeface="Consolas" panose="020B0609020204030204" pitchFamily="49" charset="0"/>
              </a:rPr>
              <a:t>Mongomery</a:t>
            </a:r>
            <a:r>
              <a:rPr lang="en-US" b="0" dirty="0">
                <a:solidFill>
                  <a:srgbClr val="D4D4D4"/>
                </a:solidFill>
                <a:effectLst/>
                <a:highlight>
                  <a:srgbClr val="1E1E1E"/>
                </a:highlight>
                <a:latin typeface="Consolas" panose="020B0609020204030204" pitchFamily="49" charset="0"/>
              </a:rPr>
              <a:t> County, MD. When a pipe segment is damaged or degrades to the point that it is no longer safe it can be expensive to repair and the costs of those repairs might be shared between jurisdictions depending on whether or not that pipe segment shares </a:t>
            </a:r>
            <a:r>
              <a:rPr lang="en-US" b="0" dirty="0" err="1">
                <a:solidFill>
                  <a:srgbClr val="D4D4D4"/>
                </a:solidFill>
                <a:effectLst/>
                <a:highlight>
                  <a:srgbClr val="1E1E1E"/>
                </a:highlight>
                <a:latin typeface="Consolas" panose="020B0609020204030204" pitchFamily="49" charset="0"/>
              </a:rPr>
              <a:t>territor</a:t>
            </a:r>
            <a:r>
              <a:rPr lang="en-US" b="0" dirty="0">
                <a:solidFill>
                  <a:srgbClr val="D4D4D4"/>
                </a:solidFill>
                <a:effectLst/>
                <a:highlight>
                  <a:srgbClr val="1E1E1E"/>
                </a:highlight>
                <a:latin typeface="Consolas" panose="020B0609020204030204" pitchFamily="49" charset="0"/>
              </a:rPr>
              <a:t> with a neighbor. Our project took a look at </a:t>
            </a:r>
            <a:r>
              <a:rPr lang="en-US" b="0" dirty="0" err="1">
                <a:solidFill>
                  <a:srgbClr val="D4D4D4"/>
                </a:solidFill>
                <a:effectLst/>
                <a:highlight>
                  <a:srgbClr val="1E1E1E"/>
                </a:highlight>
                <a:latin typeface="Consolas" panose="020B0609020204030204" pitchFamily="49" charset="0"/>
              </a:rPr>
              <a:t>Patomac</a:t>
            </a:r>
            <a:r>
              <a:rPr lang="en-US" b="0" dirty="0">
                <a:solidFill>
                  <a:srgbClr val="D4D4D4"/>
                </a:solidFill>
                <a:effectLst/>
                <a:highlight>
                  <a:srgbClr val="1E1E1E"/>
                </a:highlight>
                <a:latin typeface="Consolas" panose="020B0609020204030204" pitchFamily="49" charset="0"/>
              </a:rPr>
              <a:t> Interceptor pipe system in order to predict risk to </a:t>
            </a:r>
            <a:r>
              <a:rPr lang="en-US" b="0" dirty="0" err="1">
                <a:solidFill>
                  <a:srgbClr val="D4D4D4"/>
                </a:solidFill>
                <a:effectLst/>
                <a:highlight>
                  <a:srgbClr val="1E1E1E"/>
                </a:highlight>
                <a:latin typeface="Consolas" panose="020B0609020204030204" pitchFamily="49" charset="0"/>
              </a:rPr>
              <a:t>critial</a:t>
            </a:r>
            <a:r>
              <a:rPr lang="en-US" b="0" dirty="0">
                <a:solidFill>
                  <a:srgbClr val="D4D4D4"/>
                </a:solidFill>
                <a:effectLst/>
                <a:highlight>
                  <a:srgbClr val="1E1E1E"/>
                </a:highlight>
                <a:latin typeface="Consolas" panose="020B0609020204030204" pitchFamily="49" charset="0"/>
              </a:rPr>
              <a:t> water assets and determine the cost impact to various user jurisdictions.</a:t>
            </a:r>
          </a:p>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6667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4083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7016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dc2a110c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cdc2a110c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cdc204e68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cdc204e68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cdc204e68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cdc204e68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cdc204e68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cdc204e68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cdc204e68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cdc204e68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cdc204e68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cdc204e68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rgbClr val="D4D4D4"/>
                </a:solidFill>
                <a:effectLst/>
                <a:highlight>
                  <a:srgbClr val="1E1E1E"/>
                </a:highlight>
                <a:latin typeface="Consolas" panose="020B0609020204030204" pitchFamily="49" charset="0"/>
              </a:rPr>
              <a:t>As pictured in the flow chart here, we used SQL to join labor data from IBM Maximo and water flow data from the DC Water Report to calculate flow per user labor hours per location. We then exported that data for use in our cost and flow share analysis and our machine learning risk prediction model per location and created </a:t>
            </a:r>
            <a:r>
              <a:rPr lang="en-US" b="0" dirty="0" err="1">
                <a:solidFill>
                  <a:srgbClr val="D4D4D4"/>
                </a:solidFill>
                <a:effectLst/>
                <a:highlight>
                  <a:srgbClr val="1E1E1E"/>
                </a:highlight>
                <a:latin typeface="Consolas" panose="020B0609020204030204" pitchFamily="49" charset="0"/>
              </a:rPr>
              <a:t>vizualiztions</a:t>
            </a:r>
            <a:r>
              <a:rPr lang="en-US" b="0" dirty="0">
                <a:solidFill>
                  <a:srgbClr val="D4D4D4"/>
                </a:solidFill>
                <a:effectLst/>
                <a:highlight>
                  <a:srgbClr val="1E1E1E"/>
                </a:highlight>
                <a:latin typeface="Consolas" panose="020B0609020204030204" pitchFamily="49" charset="0"/>
              </a:rPr>
              <a:t> in Tableau.</a:t>
            </a:r>
          </a:p>
          <a:p>
            <a:pPr marL="0" lvl="0" indent="0" algn="l" rtl="0">
              <a:lnSpc>
                <a:spcPct val="100000"/>
              </a:lnSpc>
              <a:spcBef>
                <a:spcPts val="0"/>
              </a:spcBef>
              <a:spcAft>
                <a:spcPts val="0"/>
              </a:spcAft>
              <a:buSzPts val="1100"/>
              <a:buNone/>
            </a:pPr>
            <a:endParaRPr dirty="0"/>
          </a:p>
        </p:txBody>
      </p:sp>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0" dirty="0">
                <a:solidFill>
                  <a:srgbClr val="D4D4D4"/>
                </a:solidFill>
                <a:effectLst/>
                <a:highlight>
                  <a:srgbClr val="1E1E1E"/>
                </a:highlight>
                <a:latin typeface="Consolas" panose="020B0609020204030204" pitchFamily="49" charset="0"/>
              </a:rPr>
              <a:t>We also produced a Leaflet map of the manholes serving each pipe segment with popups displaying each segment's coordinates as well as the length, slope, and pipe diameter over the entire selected water flow route.</a:t>
            </a:r>
          </a:p>
        </p:txBody>
      </p:sp>
      <p:sp>
        <p:nvSpPr>
          <p:cNvPr id="131" name="Google Shape;13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501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dc0516dd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cdc0516dd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rgbClr val="D4D4D4"/>
                </a:solidFill>
                <a:effectLst/>
                <a:highlight>
                  <a:srgbClr val="1E1E1E"/>
                </a:highlight>
                <a:latin typeface="Consolas" panose="020B0609020204030204" pitchFamily="49" charset="0"/>
              </a:rPr>
              <a:t>And the following chart lays out where each jurisdiction meets up along the length of the Potomac Interceptor's route, starting in Dulles and branching into Herndon, Montgomery County, MD, and into the District and what manholes specifically delineate those borders. Each branch is numbered. These are the primary flow divisions in our data and will be used to calculate cost and flow share and the pipe inspection data will be used to populate our risk prediction model.</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938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763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830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26" name="Google Shape;2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a:spLocks noGrp="1"/>
          </p:cNvSpPr>
          <p:nvPr>
            <p:ph type="pic" idx="2"/>
          </p:nvPr>
        </p:nvSpPr>
        <p:spPr>
          <a:xfrm>
            <a:off x="5183188" y="987425"/>
            <a:ext cx="6172200" cy="4873625"/>
          </a:xfrm>
          <a:prstGeom prst="rect">
            <a:avLst/>
          </a:prstGeom>
          <a:noFill/>
          <a:ln>
            <a:noFill/>
          </a:ln>
        </p:spPr>
      </p:sp>
      <p:sp>
        <p:nvSpPr>
          <p:cNvPr id="64" name="Google Shape;64;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2"/>
          <p:cNvSpPr txBox="1">
            <a:spLocks noGrp="1"/>
          </p:cNvSpPr>
          <p:nvPr>
            <p:ph type="body" idx="1"/>
          </p:nvPr>
        </p:nvSpPr>
        <p:spPr>
          <a:xfrm>
            <a:off x="3840479" y="353252"/>
            <a:ext cx="4161665" cy="556496"/>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ts val="2800"/>
              <a:buNone/>
            </a:pPr>
            <a:r>
              <a:rPr lang="en-US" i="0" dirty="0">
                <a:solidFill>
                  <a:srgbClr val="00B050"/>
                </a:solidFill>
                <a:latin typeface="Roboto"/>
                <a:ea typeface="Roboto"/>
                <a:cs typeface="Roboto"/>
                <a:sym typeface="Roboto"/>
              </a:rPr>
              <a:t>DC Water Asset Management</a:t>
            </a:r>
            <a:endParaRPr dirty="0">
              <a:solidFill>
                <a:srgbClr val="00B050"/>
              </a:solidFill>
            </a:endParaRPr>
          </a:p>
          <a:p>
            <a:pPr marL="228600" lvl="0" indent="-50800" algn="l" rtl="0">
              <a:lnSpc>
                <a:spcPct val="90000"/>
              </a:lnSpc>
              <a:spcBef>
                <a:spcPts val="1000"/>
              </a:spcBef>
              <a:spcAft>
                <a:spcPts val="0"/>
              </a:spcAft>
              <a:buClr>
                <a:schemeClr val="dk1"/>
              </a:buClr>
              <a:buSzPts val="2800"/>
              <a:buNone/>
            </a:pPr>
            <a:endParaRPr dirty="0">
              <a:solidFill>
                <a:srgbClr val="00B050"/>
              </a:solidFill>
            </a:endParaRPr>
          </a:p>
        </p:txBody>
      </p:sp>
      <p:sp>
        <p:nvSpPr>
          <p:cNvPr id="6" name="Google Shape;89;p2">
            <a:extLst>
              <a:ext uri="{FF2B5EF4-FFF2-40B4-BE49-F238E27FC236}">
                <a16:creationId xmlns:a16="http://schemas.microsoft.com/office/drawing/2014/main" id="{1AA7CD19-200D-4112-D427-5EA97448322A}"/>
              </a:ext>
            </a:extLst>
          </p:cNvPr>
          <p:cNvSpPr txBox="1">
            <a:spLocks/>
          </p:cNvSpPr>
          <p:nvPr/>
        </p:nvSpPr>
        <p:spPr>
          <a:xfrm>
            <a:off x="4225431" y="1420833"/>
            <a:ext cx="3236975" cy="254442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ctr">
              <a:spcBef>
                <a:spcPts val="0"/>
              </a:spcBef>
              <a:buSzPts val="2800"/>
              <a:buFont typeface="Arial"/>
              <a:buNone/>
            </a:pPr>
            <a:r>
              <a:rPr lang="en-US" sz="2400" dirty="0">
                <a:solidFill>
                  <a:srgbClr val="00B0F0"/>
                </a:solidFill>
                <a:latin typeface="Roboto"/>
                <a:ea typeface="Roboto"/>
                <a:cs typeface="Roboto"/>
                <a:sym typeface="Roboto"/>
              </a:rPr>
              <a:t>Project – 4 </a:t>
            </a:r>
          </a:p>
          <a:p>
            <a:pPr marL="0" indent="0" algn="ctr">
              <a:spcBef>
                <a:spcPts val="0"/>
              </a:spcBef>
              <a:buSzPts val="2800"/>
              <a:buFont typeface="Arial"/>
              <a:buNone/>
            </a:pPr>
            <a:endParaRPr lang="en-US" sz="2400"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And</a:t>
            </a:r>
          </a:p>
          <a:p>
            <a:pPr marL="0" indent="0" algn="ctr">
              <a:spcBef>
                <a:spcPts val="0"/>
              </a:spcBef>
              <a:buSzPts val="2800"/>
              <a:buFont typeface="Arial"/>
              <a:buNone/>
            </a:pPr>
            <a:endParaRPr lang="en-US" sz="2400"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Final  </a:t>
            </a:r>
          </a:p>
          <a:p>
            <a:pPr marL="0" indent="0" algn="ctr">
              <a:spcBef>
                <a:spcPts val="0"/>
              </a:spcBef>
              <a:buSzPts val="2800"/>
              <a:buFont typeface="Arial"/>
              <a:buNone/>
            </a:pPr>
            <a:endParaRPr lang="en-US" sz="2400"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Presentation</a:t>
            </a: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April 22, 2024</a:t>
            </a: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914400" lvl="2" indent="0">
              <a:spcBef>
                <a:spcPts val="0"/>
              </a:spcBef>
              <a:buSzPts val="2800"/>
              <a:buNone/>
            </a:pPr>
            <a:r>
              <a:rPr lang="en-US" sz="1600" dirty="0">
                <a:solidFill>
                  <a:schemeClr val="accent3">
                    <a:lumMod val="75000"/>
                  </a:schemeClr>
                </a:solidFill>
                <a:latin typeface="Roboto"/>
                <a:ea typeface="Roboto"/>
                <a:cs typeface="Roboto"/>
                <a:sym typeface="Roboto"/>
              </a:rPr>
              <a:t>Erin Cooper</a:t>
            </a:r>
          </a:p>
          <a:p>
            <a:pPr marL="914400" lvl="2" indent="0">
              <a:spcBef>
                <a:spcPts val="0"/>
              </a:spcBef>
              <a:buSzPts val="2800"/>
              <a:buNone/>
            </a:pPr>
            <a:r>
              <a:rPr lang="en-US" sz="1600" dirty="0">
                <a:solidFill>
                  <a:schemeClr val="accent3">
                    <a:lumMod val="75000"/>
                  </a:schemeClr>
                </a:solidFill>
                <a:latin typeface="Roboto"/>
                <a:ea typeface="Roboto"/>
                <a:cs typeface="Roboto"/>
                <a:sym typeface="Roboto"/>
              </a:rPr>
              <a:t>Eyasu Yilma</a:t>
            </a:r>
            <a:endParaRPr lang="en-US" sz="1600" dirty="0">
              <a:solidFill>
                <a:schemeClr val="accent3">
                  <a:lumMod val="75000"/>
                </a:schemeClr>
              </a:solidFill>
            </a:endParaRPr>
          </a:p>
          <a:p>
            <a:pPr marL="228600" indent="-50800" algn="ctr">
              <a:buSzPts val="2800"/>
              <a:buFont typeface="Arial"/>
              <a:buNone/>
            </a:pPr>
            <a:endParaRPr lang="en-US" sz="2400" dirty="0"/>
          </a:p>
        </p:txBody>
      </p:sp>
      <p:pic>
        <p:nvPicPr>
          <p:cNvPr id="9" name="Picture 8">
            <a:extLst>
              <a:ext uri="{FF2B5EF4-FFF2-40B4-BE49-F238E27FC236}">
                <a16:creationId xmlns:a16="http://schemas.microsoft.com/office/drawing/2014/main" id="{A6CD8444-5AB7-90FF-C627-C1DFB20BC73C}"/>
              </a:ext>
            </a:extLst>
          </p:cNvPr>
          <p:cNvPicPr>
            <a:picLocks noChangeAspect="1"/>
          </p:cNvPicPr>
          <p:nvPr/>
        </p:nvPicPr>
        <p:blipFill>
          <a:blip r:embed="rId3"/>
          <a:stretch>
            <a:fillRect/>
          </a:stretch>
        </p:blipFill>
        <p:spPr>
          <a:xfrm>
            <a:off x="8002144" y="1354367"/>
            <a:ext cx="3693863" cy="3682235"/>
          </a:xfrm>
          <a:prstGeom prst="rect">
            <a:avLst/>
          </a:prstGeom>
        </p:spPr>
      </p:pic>
      <p:pic>
        <p:nvPicPr>
          <p:cNvPr id="10" name="Picture 9">
            <a:extLst>
              <a:ext uri="{FF2B5EF4-FFF2-40B4-BE49-F238E27FC236}">
                <a16:creationId xmlns:a16="http://schemas.microsoft.com/office/drawing/2014/main" id="{78305CB2-8AF1-00EF-FC45-704E0C14F164}"/>
              </a:ext>
            </a:extLst>
          </p:cNvPr>
          <p:cNvPicPr>
            <a:picLocks noChangeAspect="1"/>
          </p:cNvPicPr>
          <p:nvPr/>
        </p:nvPicPr>
        <p:blipFill>
          <a:blip r:embed="rId4"/>
          <a:stretch>
            <a:fillRect/>
          </a:stretch>
        </p:blipFill>
        <p:spPr>
          <a:xfrm>
            <a:off x="417893" y="1356825"/>
            <a:ext cx="3685956" cy="3682235"/>
          </a:xfrm>
          <a:prstGeom prst="rect">
            <a:avLst/>
          </a:prstGeom>
        </p:spPr>
      </p:pic>
      <p:pic>
        <p:nvPicPr>
          <p:cNvPr id="12" name="Picture 11">
            <a:extLst>
              <a:ext uri="{FF2B5EF4-FFF2-40B4-BE49-F238E27FC236}">
                <a16:creationId xmlns:a16="http://schemas.microsoft.com/office/drawing/2014/main" id="{B72D8D01-97FC-E908-8174-7557F5841E5F}"/>
              </a:ext>
            </a:extLst>
          </p:cNvPr>
          <p:cNvPicPr>
            <a:picLocks noChangeAspect="1"/>
          </p:cNvPicPr>
          <p:nvPr/>
        </p:nvPicPr>
        <p:blipFill>
          <a:blip r:embed="rId5"/>
          <a:stretch>
            <a:fillRect/>
          </a:stretch>
        </p:blipFill>
        <p:spPr>
          <a:xfrm>
            <a:off x="64008" y="203477"/>
            <a:ext cx="3372323" cy="790686"/>
          </a:xfrm>
          <a:prstGeom prst="rect">
            <a:avLst/>
          </a:prstGeom>
        </p:spPr>
      </p:pic>
      <p:pic>
        <p:nvPicPr>
          <p:cNvPr id="13" name="Picture 12">
            <a:extLst>
              <a:ext uri="{FF2B5EF4-FFF2-40B4-BE49-F238E27FC236}">
                <a16:creationId xmlns:a16="http://schemas.microsoft.com/office/drawing/2014/main" id="{B7689F4F-6437-8559-04D1-D06201DB45C5}"/>
              </a:ext>
            </a:extLst>
          </p:cNvPr>
          <p:cNvPicPr>
            <a:picLocks noChangeAspect="1"/>
          </p:cNvPicPr>
          <p:nvPr/>
        </p:nvPicPr>
        <p:blipFill>
          <a:blip r:embed="rId5"/>
          <a:stretch>
            <a:fillRect/>
          </a:stretch>
        </p:blipFill>
        <p:spPr>
          <a:xfrm>
            <a:off x="8819677" y="236157"/>
            <a:ext cx="3372323" cy="7906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CA77C90-2A50-00C8-B880-7E2D8D2530AF}"/>
              </a:ext>
            </a:extLst>
          </p:cNvPr>
          <p:cNvSpPr txBox="1"/>
          <p:nvPr/>
        </p:nvSpPr>
        <p:spPr>
          <a:xfrm flipH="1">
            <a:off x="310234" y="710847"/>
            <a:ext cx="40233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B0F0"/>
                </a:solidFill>
                <a:effectLst/>
                <a:uLnTx/>
                <a:uFillTx/>
                <a:latin typeface="Arial"/>
                <a:cs typeface="Arial"/>
                <a:sym typeface="Arial"/>
              </a:rPr>
              <a:t>Make Prediction</a:t>
            </a:r>
          </a:p>
        </p:txBody>
      </p:sp>
      <p:pic>
        <p:nvPicPr>
          <p:cNvPr id="4" name="Google Shape;173;g2cdc2a110c9_0_18">
            <a:extLst>
              <a:ext uri="{FF2B5EF4-FFF2-40B4-BE49-F238E27FC236}">
                <a16:creationId xmlns:a16="http://schemas.microsoft.com/office/drawing/2014/main" id="{916EA238-03DC-12E9-804C-F27430F038ED}"/>
              </a:ext>
            </a:extLst>
          </p:cNvPr>
          <p:cNvPicPr preferRelativeResize="0"/>
          <p:nvPr/>
        </p:nvPicPr>
        <p:blipFill rotWithShape="1">
          <a:blip r:embed="rId3">
            <a:alphaModFix/>
          </a:blip>
          <a:srcRect l="-1" r="35871"/>
          <a:stretch/>
        </p:blipFill>
        <p:spPr>
          <a:xfrm>
            <a:off x="5824728" y="523821"/>
            <a:ext cx="6008763" cy="5601307"/>
          </a:xfrm>
          <a:prstGeom prst="rect">
            <a:avLst/>
          </a:prstGeom>
          <a:noFill/>
          <a:ln>
            <a:noFill/>
          </a:ln>
        </p:spPr>
      </p:pic>
    </p:spTree>
    <p:extLst>
      <p:ext uri="{BB962C8B-B14F-4D97-AF65-F5344CB8AC3E}">
        <p14:creationId xmlns:p14="http://schemas.microsoft.com/office/powerpoint/2010/main" val="1476321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CA77C90-2A50-00C8-B880-7E2D8D2530AF}"/>
              </a:ext>
            </a:extLst>
          </p:cNvPr>
          <p:cNvSpPr txBox="1"/>
          <p:nvPr/>
        </p:nvSpPr>
        <p:spPr>
          <a:xfrm flipH="1">
            <a:off x="221550" y="710847"/>
            <a:ext cx="507580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B0F0"/>
                </a:solidFill>
                <a:effectLst/>
                <a:uLnTx/>
                <a:uFillTx/>
                <a:latin typeface="Arial"/>
                <a:cs typeface="Arial"/>
                <a:sym typeface="Arial"/>
              </a:rPr>
              <a:t>Resampled Dataset</a:t>
            </a:r>
          </a:p>
        </p:txBody>
      </p:sp>
      <p:pic>
        <p:nvPicPr>
          <p:cNvPr id="4" name="Google Shape;179;g2cdc2a110c9_0_24"/>
          <p:cNvPicPr preferRelativeResize="0"/>
          <p:nvPr/>
        </p:nvPicPr>
        <p:blipFill rotWithShape="1">
          <a:blip r:embed="rId3">
            <a:alphaModFix/>
          </a:blip>
          <a:srcRect r="21533"/>
          <a:stretch/>
        </p:blipFill>
        <p:spPr>
          <a:xfrm>
            <a:off x="5760358" y="280806"/>
            <a:ext cx="6057842" cy="5915212"/>
          </a:xfrm>
          <a:prstGeom prst="rect">
            <a:avLst/>
          </a:prstGeom>
          <a:noFill/>
          <a:ln>
            <a:noFill/>
          </a:ln>
        </p:spPr>
      </p:pic>
    </p:spTree>
    <p:extLst>
      <p:ext uri="{BB962C8B-B14F-4D97-AF65-F5344CB8AC3E}">
        <p14:creationId xmlns:p14="http://schemas.microsoft.com/office/powerpoint/2010/main" val="96535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CA77C90-2A50-00C8-B880-7E2D8D2530AF}"/>
              </a:ext>
            </a:extLst>
          </p:cNvPr>
          <p:cNvSpPr txBox="1"/>
          <p:nvPr/>
        </p:nvSpPr>
        <p:spPr>
          <a:xfrm flipH="1">
            <a:off x="-40928" y="710847"/>
            <a:ext cx="533828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B0F0"/>
                </a:solidFill>
                <a:effectLst/>
                <a:uLnTx/>
                <a:uFillTx/>
                <a:latin typeface="Arial"/>
                <a:cs typeface="Arial"/>
                <a:sym typeface="Arial"/>
              </a:rPr>
              <a:t>Confusion Matrix</a:t>
            </a:r>
          </a:p>
        </p:txBody>
      </p:sp>
      <p:pic>
        <p:nvPicPr>
          <p:cNvPr id="4" name="Picture 3">
            <a:extLst>
              <a:ext uri="{FF2B5EF4-FFF2-40B4-BE49-F238E27FC236}">
                <a16:creationId xmlns:a16="http://schemas.microsoft.com/office/drawing/2014/main" id="{830B245E-965A-1AEA-F2ED-29550BCCC098}"/>
              </a:ext>
            </a:extLst>
          </p:cNvPr>
          <p:cNvPicPr>
            <a:picLocks noChangeAspect="1"/>
          </p:cNvPicPr>
          <p:nvPr/>
        </p:nvPicPr>
        <p:blipFill>
          <a:blip r:embed="rId3"/>
          <a:stretch>
            <a:fillRect/>
          </a:stretch>
        </p:blipFill>
        <p:spPr>
          <a:xfrm>
            <a:off x="5758305" y="61418"/>
            <a:ext cx="6061947" cy="6166765"/>
          </a:xfrm>
          <a:prstGeom prst="rect">
            <a:avLst/>
          </a:prstGeom>
        </p:spPr>
      </p:pic>
    </p:spTree>
    <p:extLst>
      <p:ext uri="{BB962C8B-B14F-4D97-AF65-F5344CB8AC3E}">
        <p14:creationId xmlns:p14="http://schemas.microsoft.com/office/powerpoint/2010/main" val="262262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C12590-55E8-FDE5-C0AA-B4D7B83A90EA}"/>
              </a:ext>
            </a:extLst>
          </p:cNvPr>
          <p:cNvSpPr txBox="1"/>
          <p:nvPr/>
        </p:nvSpPr>
        <p:spPr>
          <a:xfrm>
            <a:off x="6981825" y="1641752"/>
            <a:ext cx="4391024" cy="1323439"/>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
                <a:srgbClr val="000000"/>
              </a:buClr>
              <a:buSzTx/>
              <a:tabLst/>
              <a:defRPr/>
            </a:pPr>
            <a:r>
              <a:rPr kumimoji="0" lang="en-US" sz="4000" b="0" i="0" u="none" strike="noStrike" kern="1200" cap="none" spc="0" normalizeH="0" baseline="0" noProof="0">
                <a:ln>
                  <a:noFill/>
                </a:ln>
                <a:solidFill>
                  <a:schemeClr val="bg1"/>
                </a:solidFill>
                <a:effectLst/>
                <a:uLnTx/>
                <a:uFillTx/>
                <a:latin typeface="+mj-lt"/>
                <a:ea typeface="+mj-ea"/>
                <a:cs typeface="+mj-cs"/>
                <a:sym typeface="Arial"/>
              </a:rPr>
              <a:t>Flow Share </a:t>
            </a:r>
            <a:r>
              <a:rPr lang="en-US" sz="4000" kern="1200">
                <a:solidFill>
                  <a:schemeClr val="bg1"/>
                </a:solidFill>
                <a:latin typeface="+mj-lt"/>
                <a:ea typeface="+mj-ea"/>
                <a:cs typeface="+mj-cs"/>
              </a:rPr>
              <a:t>Calculation</a:t>
            </a:r>
            <a:endParaRPr kumimoji="0" lang="en-US" sz="4000" b="0" i="0" u="none" strike="noStrike" kern="1200" cap="none" spc="0" normalizeH="0" baseline="0" noProof="0">
              <a:ln>
                <a:noFill/>
              </a:ln>
              <a:solidFill>
                <a:schemeClr val="bg1"/>
              </a:solidFill>
              <a:effectLst/>
              <a:uLnTx/>
              <a:uFillTx/>
              <a:latin typeface="+mj-lt"/>
              <a:ea typeface="+mj-ea"/>
              <a:cs typeface="+mj-cs"/>
              <a:sym typeface="Arial"/>
            </a:endParaRPr>
          </a:p>
        </p:txBody>
      </p:sp>
      <p:pic>
        <p:nvPicPr>
          <p:cNvPr id="3" name="Picture 2">
            <a:extLst>
              <a:ext uri="{FF2B5EF4-FFF2-40B4-BE49-F238E27FC236}">
                <a16:creationId xmlns:a16="http://schemas.microsoft.com/office/drawing/2014/main" id="{E55CFB8C-A131-02FF-8C89-E752B4600743}"/>
              </a:ext>
            </a:extLst>
          </p:cNvPr>
          <p:cNvPicPr>
            <a:picLocks noChangeAspect="1"/>
          </p:cNvPicPr>
          <p:nvPr/>
        </p:nvPicPr>
        <p:blipFill rotWithShape="1">
          <a:blip r:embed="rId3"/>
          <a:srcRect l="9784" r="3" b="3"/>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88" name="Group 187">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04" name="Freeform: Shape 203">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 name="Freeform: Shape 204">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8" name="Google Shape;168;g2cdc2a110c9_0_12"/>
          <p:cNvSpPr txBox="1"/>
          <p:nvPr/>
        </p:nvSpPr>
        <p:spPr>
          <a:xfrm>
            <a:off x="6981826" y="3146400"/>
            <a:ext cx="4391024" cy="2682000"/>
          </a:xfrm>
          <a:prstGeom prst="rect">
            <a:avLst/>
          </a:prstGeom>
        </p:spPr>
        <p:txBody>
          <a:bodyPr spcFirstLastPara="1" vert="horz" lIns="91440" tIns="45720" rIns="91440" bIns="45720" rtlCol="0" anchorCtr="0">
            <a:normAutofit/>
          </a:bodyPr>
          <a:lstStyle/>
          <a:p>
            <a:pPr marL="0"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alpha val="80000"/>
                  </a:schemeClr>
                </a:solidFill>
                <a:effectLst/>
                <a:uLnTx/>
                <a:uFillTx/>
                <a:latin typeface="+mn-lt"/>
                <a:ea typeface="+mn-ea"/>
                <a:cs typeface="+mn-cs"/>
                <a:sym typeface="Arial"/>
              </a:rPr>
              <a:t>Using </a:t>
            </a:r>
          </a:p>
          <a:p>
            <a:pPr marL="0"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alpha val="80000"/>
                  </a:schemeClr>
                </a:solidFill>
                <a:effectLst/>
                <a:uLnTx/>
                <a:uFillTx/>
                <a:latin typeface="+mn-lt"/>
                <a:ea typeface="+mn-ea"/>
                <a:cs typeface="+mn-cs"/>
                <a:sym typeface="Arial"/>
              </a:rPr>
              <a:t>SQL</a:t>
            </a:r>
          </a:p>
          <a:p>
            <a:pPr marL="0"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lang="en-US" sz="2400" kern="1200" dirty="0">
                <a:solidFill>
                  <a:schemeClr val="bg1">
                    <a:alpha val="80000"/>
                  </a:schemeClr>
                </a:solidFill>
                <a:latin typeface="+mn-lt"/>
                <a:ea typeface="+mn-ea"/>
                <a:cs typeface="+mn-cs"/>
              </a:rPr>
              <a:t>Python Pandas</a:t>
            </a:r>
            <a:endParaRPr kumimoji="0" lang="en-US" sz="2400" b="0" i="0" u="none" strike="noStrike" kern="1200" cap="none" spc="0" normalizeH="0" baseline="0" noProof="0" dirty="0">
              <a:ln>
                <a:noFill/>
              </a:ln>
              <a:solidFill>
                <a:schemeClr val="bg1">
                  <a:alpha val="80000"/>
                </a:schemeClr>
              </a:solidFill>
              <a:effectLst/>
              <a:uLnTx/>
              <a:uFillTx/>
              <a:latin typeface="+mn-lt"/>
              <a:ea typeface="+mn-ea"/>
              <a:cs typeface="+mn-cs"/>
              <a:sym typeface="Arial"/>
            </a:endParaRPr>
          </a:p>
        </p:txBody>
      </p:sp>
    </p:spTree>
    <p:extLst>
      <p:ext uri="{BB962C8B-B14F-4D97-AF65-F5344CB8AC3E}">
        <p14:creationId xmlns:p14="http://schemas.microsoft.com/office/powerpoint/2010/main" val="136044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C12590-55E8-FDE5-C0AA-B4D7B83A90EA}"/>
              </a:ext>
            </a:extLst>
          </p:cNvPr>
          <p:cNvSpPr txBox="1"/>
          <p:nvPr/>
        </p:nvSpPr>
        <p:spPr>
          <a:xfrm>
            <a:off x="6981825" y="1641752"/>
            <a:ext cx="4391024" cy="1323439"/>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
                <a:srgbClr val="000000"/>
              </a:buClr>
              <a:buSzTx/>
              <a:tabLst/>
              <a:defRPr/>
            </a:pPr>
            <a:r>
              <a:rPr lang="en-US" sz="4000" kern="1200">
                <a:solidFill>
                  <a:schemeClr val="bg1"/>
                </a:solidFill>
                <a:latin typeface="+mj-lt"/>
                <a:ea typeface="+mj-ea"/>
                <a:cs typeface="+mj-cs"/>
              </a:rPr>
              <a:t>Data Acquisition</a:t>
            </a:r>
            <a:endParaRPr kumimoji="0" lang="en-US" sz="4000" b="0" i="0" u="none" strike="noStrike" kern="1200" cap="none" spc="0" normalizeH="0" baseline="0" noProof="0">
              <a:ln>
                <a:noFill/>
              </a:ln>
              <a:solidFill>
                <a:schemeClr val="bg1"/>
              </a:solidFill>
              <a:effectLst/>
              <a:uLnTx/>
              <a:uFillTx/>
              <a:latin typeface="+mj-lt"/>
              <a:ea typeface="+mj-ea"/>
              <a:cs typeface="+mj-cs"/>
              <a:sym typeface="Arial"/>
            </a:endParaRPr>
          </a:p>
        </p:txBody>
      </p:sp>
      <p:pic>
        <p:nvPicPr>
          <p:cNvPr id="7" name="Picture 6">
            <a:extLst>
              <a:ext uri="{FF2B5EF4-FFF2-40B4-BE49-F238E27FC236}">
                <a16:creationId xmlns:a16="http://schemas.microsoft.com/office/drawing/2014/main" id="{BDFE72C8-6E1D-B16E-D24E-809645F38984}"/>
              </a:ext>
            </a:extLst>
          </p:cNvPr>
          <p:cNvPicPr>
            <a:picLocks noChangeAspect="1"/>
          </p:cNvPicPr>
          <p:nvPr/>
        </p:nvPicPr>
        <p:blipFill rotWithShape="1">
          <a:blip r:embed="rId3"/>
          <a:srcRect l="1147" r="7954"/>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88" name="Group 187">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89" name="Freeform: Shape 188">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0" name="Freeform: Shape 189">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D879D26C-CE9B-F829-BB17-BA29591D9621}"/>
              </a:ext>
            </a:extLst>
          </p:cNvPr>
          <p:cNvSpPr txBox="1"/>
          <p:nvPr/>
        </p:nvSpPr>
        <p:spPr>
          <a:xfrm>
            <a:off x="6981825" y="3146400"/>
            <a:ext cx="4873477" cy="2682000"/>
          </a:xfrm>
          <a:prstGeom prst="rect">
            <a:avLst/>
          </a:prstGeom>
        </p:spPr>
        <p:txBody>
          <a:bodyPr vert="horz" lIns="91440" tIns="45720" rIns="91440" bIns="45720" rtlCol="0">
            <a:normAutofit/>
          </a:bodyPr>
          <a:lstStyle/>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Maximo  -  Labor hours per Job number</a:t>
            </a:r>
          </a:p>
          <a:p>
            <a:pPr marL="0" lvl="0" indent="-228600">
              <a:lnSpc>
                <a:spcPct val="90000"/>
              </a:lnSpc>
              <a:spcBef>
                <a:spcPts val="1000"/>
              </a:spcBef>
              <a:spcAft>
                <a:spcPts val="0"/>
              </a:spcAft>
              <a:buSzPts val="1800"/>
              <a:buFont typeface="Arial" panose="020B0604020202020204" pitchFamily="34" charset="0"/>
              <a:buChar char="•"/>
            </a:pPr>
            <a:endParaRPr lang="en-US" sz="1500" kern="1200">
              <a:solidFill>
                <a:schemeClr val="bg1">
                  <a:alpha val="80000"/>
                </a:schemeClr>
              </a:solidFill>
              <a:latin typeface="+mn-lt"/>
              <a:ea typeface="+mn-ea"/>
              <a:cs typeface="+mn-cs"/>
            </a:endParaRPr>
          </a:p>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User Jurisdiction -  Flow Report</a:t>
            </a:r>
          </a:p>
          <a:p>
            <a:pPr marL="0" lvl="0" indent="-228600">
              <a:lnSpc>
                <a:spcPct val="90000"/>
              </a:lnSpc>
              <a:spcBef>
                <a:spcPts val="1000"/>
              </a:spcBef>
              <a:spcAft>
                <a:spcPts val="0"/>
              </a:spcAft>
              <a:buSzPts val="1800"/>
              <a:buFont typeface="Arial" panose="020B0604020202020204" pitchFamily="34" charset="0"/>
              <a:buChar char="•"/>
            </a:pPr>
            <a:endParaRPr lang="en-US" sz="1500" kern="1200">
              <a:solidFill>
                <a:schemeClr val="bg1">
                  <a:alpha val="80000"/>
                </a:schemeClr>
              </a:solidFill>
              <a:latin typeface="+mn-lt"/>
              <a:ea typeface="+mn-ea"/>
              <a:cs typeface="+mn-cs"/>
            </a:endParaRPr>
          </a:p>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DC Water - Asset Database</a:t>
            </a:r>
          </a:p>
          <a:p>
            <a:pPr marL="0" lvl="0" indent="-228600">
              <a:lnSpc>
                <a:spcPct val="90000"/>
              </a:lnSpc>
              <a:spcBef>
                <a:spcPts val="1000"/>
              </a:spcBef>
              <a:spcAft>
                <a:spcPts val="0"/>
              </a:spcAft>
              <a:buSzPts val="1800"/>
              <a:buFont typeface="Arial" panose="020B0604020202020204" pitchFamily="34" charset="0"/>
              <a:buChar char="•"/>
            </a:pPr>
            <a:endParaRPr lang="en-US" sz="1500" kern="1200">
              <a:solidFill>
                <a:schemeClr val="bg1">
                  <a:alpha val="80000"/>
                </a:schemeClr>
              </a:solidFill>
              <a:latin typeface="+mn-lt"/>
              <a:ea typeface="+mn-ea"/>
              <a:cs typeface="+mn-cs"/>
            </a:endParaRPr>
          </a:p>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Consultant/Contractor Report - Pipe Inspection data</a:t>
            </a:r>
            <a:endParaRPr lang="en-US" sz="1500" kern="1200" dirty="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133541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A3C12590-55E8-FDE5-C0AA-B4D7B83A90EA}"/>
              </a:ext>
            </a:extLst>
          </p:cNvPr>
          <p:cNvSpPr txBox="1"/>
          <p:nvPr/>
        </p:nvSpPr>
        <p:spPr>
          <a:xfrm flipH="1">
            <a:off x="-62617" y="493982"/>
            <a:ext cx="516501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3600" b="0" i="0" u="none" strike="noStrike" kern="0" cap="none" spc="0" normalizeH="0" baseline="0" noProof="0">
                <a:ln>
                  <a:noFill/>
                </a:ln>
                <a:solidFill>
                  <a:srgbClr val="0F9ED5"/>
                </a:solidFill>
                <a:effectLst/>
                <a:uLnTx/>
                <a:uFillTx/>
                <a:latin typeface="Arial"/>
                <a:cs typeface="Arial"/>
                <a:sym typeface="Arial"/>
              </a:rPr>
              <a:t>Data Preprocess and Filtering</a:t>
            </a:r>
            <a:endParaRPr kumimoji="0" lang="en-US" sz="3600" b="0" i="0" u="none" strike="noStrike" kern="0" cap="none" spc="0" normalizeH="0" baseline="0" noProof="0" dirty="0">
              <a:ln>
                <a:noFill/>
              </a:ln>
              <a:solidFill>
                <a:srgbClr val="00B0F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D879D26C-CE9B-F829-BB17-BA29591D9621}"/>
              </a:ext>
            </a:extLst>
          </p:cNvPr>
          <p:cNvSpPr txBox="1"/>
          <p:nvPr/>
        </p:nvSpPr>
        <p:spPr>
          <a:xfrm>
            <a:off x="407471" y="2255531"/>
            <a:ext cx="4576009" cy="260686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4EA72E"/>
                </a:solidFill>
                <a:effectLst/>
                <a:uLnTx/>
                <a:uFillTx/>
                <a:latin typeface="Arial"/>
                <a:cs typeface="Arial"/>
                <a:sym typeface="Arial"/>
              </a:rPr>
              <a:t>Upload in SQL</a:t>
            </a: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endParaRPr lang="en-US" sz="1800">
              <a:solidFill>
                <a:srgbClr val="4EA72E"/>
              </a:solidFill>
            </a:endParaRP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4EA72E"/>
                </a:solidFill>
                <a:effectLst/>
                <a:uLnTx/>
                <a:uFillTx/>
                <a:latin typeface="Arial"/>
                <a:cs typeface="Arial"/>
                <a:sym typeface="Arial"/>
              </a:rPr>
              <a:t>Join using location Id</a:t>
            </a: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endParaRPr lang="en-US" sz="1800">
              <a:solidFill>
                <a:srgbClr val="4EA72E"/>
              </a:solidFill>
            </a:endParaRP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lang="en-US" sz="1800">
                <a:solidFill>
                  <a:srgbClr val="4EA72E"/>
                </a:solidFill>
              </a:rPr>
              <a:t>Download CSV</a:t>
            </a: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endParaRPr kumimoji="0" lang="en-US" sz="1800" b="0" i="0" u="none" strike="noStrike" kern="0" cap="none" spc="0" normalizeH="0" baseline="0" noProof="0">
              <a:ln>
                <a:noFill/>
              </a:ln>
              <a:solidFill>
                <a:srgbClr val="4EA72E"/>
              </a:solidFill>
              <a:effectLst/>
              <a:uLnTx/>
              <a:uFillTx/>
              <a:latin typeface="Arial"/>
              <a:cs typeface="Arial"/>
              <a:sym typeface="Arial"/>
            </a:endParaRP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4EA72E"/>
                </a:solidFill>
                <a:effectLst/>
                <a:uLnTx/>
                <a:uFillTx/>
                <a:latin typeface="Arial"/>
                <a:cs typeface="Arial"/>
                <a:sym typeface="Arial"/>
              </a:rPr>
              <a:t>Import Python Pandas</a:t>
            </a:r>
            <a:endParaRPr kumimoji="0" lang="en-US" sz="1800" b="0" i="0" u="none" strike="noStrike" kern="0" cap="none" spc="0" normalizeH="0" baseline="0" noProof="0" dirty="0">
              <a:ln>
                <a:noFill/>
              </a:ln>
              <a:solidFill>
                <a:srgbClr val="4EA72E"/>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38526FCE-EDAA-81A9-0F06-02FDAAEE6E78}"/>
              </a:ext>
            </a:extLst>
          </p:cNvPr>
          <p:cNvPicPr>
            <a:picLocks noChangeAspect="1"/>
          </p:cNvPicPr>
          <p:nvPr/>
        </p:nvPicPr>
        <p:blipFill>
          <a:blip r:embed="rId3"/>
          <a:stretch>
            <a:fillRect/>
          </a:stretch>
        </p:blipFill>
        <p:spPr>
          <a:xfrm>
            <a:off x="7959260" y="712262"/>
            <a:ext cx="4037834" cy="4712396"/>
          </a:xfrm>
          <a:prstGeom prst="rect">
            <a:avLst/>
          </a:prstGeom>
        </p:spPr>
      </p:pic>
      <p:pic>
        <p:nvPicPr>
          <p:cNvPr id="6" name="Picture 5">
            <a:extLst>
              <a:ext uri="{FF2B5EF4-FFF2-40B4-BE49-F238E27FC236}">
                <a16:creationId xmlns:a16="http://schemas.microsoft.com/office/drawing/2014/main" id="{F64B9C53-89D8-A86B-AC44-40E0E2043BC0}"/>
              </a:ext>
            </a:extLst>
          </p:cNvPr>
          <p:cNvPicPr>
            <a:picLocks noChangeAspect="1"/>
          </p:cNvPicPr>
          <p:nvPr/>
        </p:nvPicPr>
        <p:blipFill>
          <a:blip r:embed="rId4"/>
          <a:stretch>
            <a:fillRect/>
          </a:stretch>
        </p:blipFill>
        <p:spPr>
          <a:xfrm>
            <a:off x="3604763" y="1587109"/>
            <a:ext cx="4421885" cy="3837549"/>
          </a:xfrm>
          <a:prstGeom prst="rect">
            <a:avLst/>
          </a:prstGeom>
        </p:spPr>
      </p:pic>
    </p:spTree>
    <p:extLst>
      <p:ext uri="{BB962C8B-B14F-4D97-AF65-F5344CB8AC3E}">
        <p14:creationId xmlns:p14="http://schemas.microsoft.com/office/powerpoint/2010/main" val="4168714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991A731D-2D9C-E82F-AC60-18C8F6D452F5}"/>
              </a:ext>
            </a:extLst>
          </p:cNvPr>
          <p:cNvPicPr>
            <a:picLocks noChangeAspect="1"/>
          </p:cNvPicPr>
          <p:nvPr/>
        </p:nvPicPr>
        <p:blipFill>
          <a:blip r:embed="rId3"/>
          <a:stretch>
            <a:fillRect/>
          </a:stretch>
        </p:blipFill>
        <p:spPr>
          <a:xfrm>
            <a:off x="4430599" y="122851"/>
            <a:ext cx="7548041" cy="5637239"/>
          </a:xfrm>
          <a:prstGeom prst="rect">
            <a:avLst/>
          </a:prstGeom>
        </p:spPr>
      </p:pic>
      <p:sp>
        <p:nvSpPr>
          <p:cNvPr id="5" name="TextBox 4">
            <a:extLst>
              <a:ext uri="{FF2B5EF4-FFF2-40B4-BE49-F238E27FC236}">
                <a16:creationId xmlns:a16="http://schemas.microsoft.com/office/drawing/2014/main" id="{308C2DDE-ACA1-CA70-3C79-B4DD70E32474}"/>
              </a:ext>
            </a:extLst>
          </p:cNvPr>
          <p:cNvSpPr txBox="1"/>
          <p:nvPr/>
        </p:nvSpPr>
        <p:spPr>
          <a:xfrm>
            <a:off x="866212" y="779920"/>
            <a:ext cx="2698175" cy="646331"/>
          </a:xfrm>
          <a:prstGeom prst="rect">
            <a:avLst/>
          </a:prstGeom>
          <a:noFill/>
        </p:spPr>
        <p:txBody>
          <a:bodyPr wrap="none" rtlCol="0">
            <a:spAutoFit/>
          </a:bodyPr>
          <a:lstStyle/>
          <a:p>
            <a:r>
              <a:rPr lang="en-US" sz="3600" dirty="0">
                <a:solidFill>
                  <a:srgbClr val="00B0F0"/>
                </a:solidFill>
              </a:rPr>
              <a:t>District Flow</a:t>
            </a:r>
          </a:p>
        </p:txBody>
      </p:sp>
      <p:pic>
        <p:nvPicPr>
          <p:cNvPr id="6" name="Picture 5">
            <a:extLst>
              <a:ext uri="{FF2B5EF4-FFF2-40B4-BE49-F238E27FC236}">
                <a16:creationId xmlns:a16="http://schemas.microsoft.com/office/drawing/2014/main" id="{FC1C1CC4-26DC-D11F-9D73-B1A29299A3EB}"/>
              </a:ext>
            </a:extLst>
          </p:cNvPr>
          <p:cNvPicPr>
            <a:picLocks noChangeAspect="1"/>
          </p:cNvPicPr>
          <p:nvPr/>
        </p:nvPicPr>
        <p:blipFill rotWithShape="1">
          <a:blip r:embed="rId4"/>
          <a:srcRect l="77064" t="44231"/>
          <a:stretch/>
        </p:blipFill>
        <p:spPr>
          <a:xfrm>
            <a:off x="946906" y="2092314"/>
            <a:ext cx="2536787" cy="3404186"/>
          </a:xfrm>
          <a:prstGeom prst="rect">
            <a:avLst/>
          </a:prstGeom>
        </p:spPr>
      </p:pic>
    </p:spTree>
    <p:extLst>
      <p:ext uri="{BB962C8B-B14F-4D97-AF65-F5344CB8AC3E}">
        <p14:creationId xmlns:p14="http://schemas.microsoft.com/office/powerpoint/2010/main" val="394064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308C2DDE-ACA1-CA70-3C79-B4DD70E32474}"/>
              </a:ext>
            </a:extLst>
          </p:cNvPr>
          <p:cNvSpPr txBox="1"/>
          <p:nvPr/>
        </p:nvSpPr>
        <p:spPr>
          <a:xfrm>
            <a:off x="879525" y="634481"/>
            <a:ext cx="328808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rgbClr val="00B0F0"/>
                </a:solidFill>
              </a:rPr>
              <a:t>Suburban User</a:t>
            </a:r>
            <a:endParaRPr kumimoji="0" lang="en-US" sz="3600" b="0" i="0" u="none" strike="noStrike" kern="0" cap="none" spc="0" normalizeH="0" baseline="0" noProof="0" dirty="0">
              <a:ln>
                <a:noFill/>
              </a:ln>
              <a:solidFill>
                <a:srgbClr val="00B0F0"/>
              </a:solidFill>
              <a:effectLst/>
              <a:uLnTx/>
              <a:uFillTx/>
              <a:latin typeface="Arial"/>
              <a:cs typeface="Arial"/>
              <a:sym typeface="Arial"/>
            </a:endParaRPr>
          </a:p>
        </p:txBody>
      </p:sp>
      <p:pic>
        <p:nvPicPr>
          <p:cNvPr id="218" name="Google Shape;218;g2cdc204e682_0_0"/>
          <p:cNvPicPr preferRelativeResize="0"/>
          <p:nvPr/>
        </p:nvPicPr>
        <p:blipFill>
          <a:blip r:embed="rId3">
            <a:alphaModFix/>
          </a:blip>
          <a:stretch>
            <a:fillRect/>
          </a:stretch>
        </p:blipFill>
        <p:spPr>
          <a:xfrm>
            <a:off x="5697183" y="388730"/>
            <a:ext cx="6184583" cy="5265621"/>
          </a:xfrm>
          <a:prstGeom prst="rect">
            <a:avLst/>
          </a:prstGeom>
          <a:noFill/>
          <a:ln>
            <a:noFill/>
          </a:ln>
        </p:spPr>
      </p:pic>
      <p:pic>
        <p:nvPicPr>
          <p:cNvPr id="3" name="Picture 2">
            <a:extLst>
              <a:ext uri="{FF2B5EF4-FFF2-40B4-BE49-F238E27FC236}">
                <a16:creationId xmlns:a16="http://schemas.microsoft.com/office/drawing/2014/main" id="{A3EC0788-E4AF-5C6B-7F59-204EC775B7A6}"/>
              </a:ext>
            </a:extLst>
          </p:cNvPr>
          <p:cNvPicPr>
            <a:picLocks noChangeAspect="1"/>
          </p:cNvPicPr>
          <p:nvPr/>
        </p:nvPicPr>
        <p:blipFill>
          <a:blip r:embed="rId4"/>
          <a:stretch>
            <a:fillRect/>
          </a:stretch>
        </p:blipFill>
        <p:spPr>
          <a:xfrm>
            <a:off x="310233" y="2122508"/>
            <a:ext cx="5347031" cy="2947573"/>
          </a:xfrm>
          <a:prstGeom prst="rect">
            <a:avLst/>
          </a:prstGeom>
        </p:spPr>
      </p:pic>
    </p:spTree>
    <p:extLst>
      <p:ext uri="{BB962C8B-B14F-4D97-AF65-F5344CB8AC3E}">
        <p14:creationId xmlns:p14="http://schemas.microsoft.com/office/powerpoint/2010/main" val="3717228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B5C29E1-6553-AAFD-0017-0A5F4E903046}"/>
              </a:ext>
            </a:extLst>
          </p:cNvPr>
          <p:cNvSpPr txBox="1"/>
          <p:nvPr/>
        </p:nvSpPr>
        <p:spPr>
          <a:xfrm>
            <a:off x="824190" y="561296"/>
            <a:ext cx="2502899" cy="1200329"/>
          </a:xfrm>
          <a:prstGeom prst="rect">
            <a:avLst/>
          </a:prstGeom>
          <a:noFill/>
        </p:spPr>
        <p:txBody>
          <a:bodyPr wrap="square">
            <a:spAutoFit/>
          </a:bodyPr>
          <a:lstStyle/>
          <a:p>
            <a:r>
              <a:rPr lang="en-US" sz="3600" dirty="0">
                <a:solidFill>
                  <a:srgbClr val="00B0F0"/>
                </a:solidFill>
              </a:rPr>
              <a:t>Flow Share </a:t>
            </a:r>
            <a:r>
              <a:rPr lang="en-US" sz="3600" dirty="0" err="1">
                <a:solidFill>
                  <a:srgbClr val="00B0F0"/>
                </a:solidFill>
              </a:rPr>
              <a:t>Cont’s</a:t>
            </a:r>
            <a:endParaRPr lang="en-US" sz="3600" dirty="0">
              <a:solidFill>
                <a:srgbClr val="00B0F0"/>
              </a:solidFill>
            </a:endParaRPr>
          </a:p>
        </p:txBody>
      </p:sp>
      <p:pic>
        <p:nvPicPr>
          <p:cNvPr id="226" name="Google Shape;226;g2cdc2a110c9_0_7"/>
          <p:cNvPicPr preferRelativeResize="0"/>
          <p:nvPr/>
        </p:nvPicPr>
        <p:blipFill>
          <a:blip r:embed="rId3">
            <a:alphaModFix/>
          </a:blip>
          <a:stretch>
            <a:fillRect/>
          </a:stretch>
        </p:blipFill>
        <p:spPr>
          <a:xfrm>
            <a:off x="4151279" y="561296"/>
            <a:ext cx="7915030" cy="3015229"/>
          </a:xfrm>
          <a:prstGeom prst="rect">
            <a:avLst/>
          </a:prstGeom>
          <a:noFill/>
          <a:ln>
            <a:noFill/>
          </a:ln>
        </p:spPr>
      </p:pic>
      <p:pic>
        <p:nvPicPr>
          <p:cNvPr id="225" name="Google Shape;225;g2cdc2a110c9_0_7"/>
          <p:cNvPicPr preferRelativeResize="0"/>
          <p:nvPr/>
        </p:nvPicPr>
        <p:blipFill>
          <a:blip r:embed="rId4">
            <a:alphaModFix/>
          </a:blip>
          <a:stretch>
            <a:fillRect/>
          </a:stretch>
        </p:blipFill>
        <p:spPr>
          <a:xfrm>
            <a:off x="4151279" y="3808633"/>
            <a:ext cx="7915030" cy="1886375"/>
          </a:xfrm>
          <a:prstGeom prst="rect">
            <a:avLst/>
          </a:prstGeom>
          <a:noFill/>
          <a:ln>
            <a:noFill/>
          </a:ln>
        </p:spPr>
      </p:pic>
      <p:pic>
        <p:nvPicPr>
          <p:cNvPr id="4" name="Picture 3">
            <a:extLst>
              <a:ext uri="{FF2B5EF4-FFF2-40B4-BE49-F238E27FC236}">
                <a16:creationId xmlns:a16="http://schemas.microsoft.com/office/drawing/2014/main" id="{B3A10DE7-EABB-F23A-ADFD-2051D004461D}"/>
              </a:ext>
            </a:extLst>
          </p:cNvPr>
          <p:cNvPicPr>
            <a:picLocks noChangeAspect="1"/>
          </p:cNvPicPr>
          <p:nvPr/>
        </p:nvPicPr>
        <p:blipFill>
          <a:blip r:embed="rId5"/>
          <a:stretch>
            <a:fillRect/>
          </a:stretch>
        </p:blipFill>
        <p:spPr>
          <a:xfrm>
            <a:off x="67427" y="2412032"/>
            <a:ext cx="3958162" cy="2226466"/>
          </a:xfrm>
          <a:prstGeom prst="rect">
            <a:avLst/>
          </a:prstGeom>
        </p:spPr>
      </p:pic>
    </p:spTree>
    <p:extLst>
      <p:ext uri="{BB962C8B-B14F-4D97-AF65-F5344CB8AC3E}">
        <p14:creationId xmlns:p14="http://schemas.microsoft.com/office/powerpoint/2010/main" val="229184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8DE4C0B0-1D72-B769-FC5B-4B0CDFFA2B67}"/>
              </a:ext>
            </a:extLst>
          </p:cNvPr>
          <p:cNvPicPr>
            <a:picLocks noChangeAspect="1"/>
          </p:cNvPicPr>
          <p:nvPr/>
        </p:nvPicPr>
        <p:blipFill>
          <a:blip r:embed="rId3"/>
          <a:stretch>
            <a:fillRect/>
          </a:stretch>
        </p:blipFill>
        <p:spPr>
          <a:xfrm>
            <a:off x="1558212" y="587829"/>
            <a:ext cx="10344912" cy="4711959"/>
          </a:xfrm>
          <a:prstGeom prst="rect">
            <a:avLst/>
          </a:prstGeom>
        </p:spPr>
      </p:pic>
      <p:pic>
        <p:nvPicPr>
          <p:cNvPr id="4" name="Picture 3">
            <a:extLst>
              <a:ext uri="{FF2B5EF4-FFF2-40B4-BE49-F238E27FC236}">
                <a16:creationId xmlns:a16="http://schemas.microsoft.com/office/drawing/2014/main" id="{B2185662-5E72-7A5C-72D5-C741BB2D4972}"/>
              </a:ext>
            </a:extLst>
          </p:cNvPr>
          <p:cNvPicPr>
            <a:picLocks noChangeAspect="1"/>
          </p:cNvPicPr>
          <p:nvPr/>
        </p:nvPicPr>
        <p:blipFill>
          <a:blip r:embed="rId4"/>
          <a:stretch>
            <a:fillRect/>
          </a:stretch>
        </p:blipFill>
        <p:spPr>
          <a:xfrm>
            <a:off x="-243252" y="-118020"/>
            <a:ext cx="2871465" cy="1511939"/>
          </a:xfrm>
          <a:prstGeom prst="rect">
            <a:avLst/>
          </a:prstGeom>
        </p:spPr>
      </p:pic>
    </p:spTree>
    <p:extLst>
      <p:ext uri="{BB962C8B-B14F-4D97-AF65-F5344CB8AC3E}">
        <p14:creationId xmlns:p14="http://schemas.microsoft.com/office/powerpoint/2010/main" val="338374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39113A8-FC15-118B-8479-D9379AA6120C}"/>
              </a:ext>
            </a:extLst>
          </p:cNvPr>
          <p:cNvPicPr>
            <a:picLocks noChangeAspect="1"/>
          </p:cNvPicPr>
          <p:nvPr/>
        </p:nvPicPr>
        <p:blipFill>
          <a:blip r:embed="rId3"/>
          <a:stretch>
            <a:fillRect/>
          </a:stretch>
        </p:blipFill>
        <p:spPr>
          <a:xfrm>
            <a:off x="457200" y="1071426"/>
            <a:ext cx="11277600" cy="4715148"/>
          </a:xfrm>
          <a:prstGeom prst="rect">
            <a:avLst/>
          </a:prstGeom>
        </p:spPr>
      </p:pic>
      <p:sp>
        <p:nvSpPr>
          <p:cNvPr id="8" name="TextBox 7">
            <a:extLst>
              <a:ext uri="{FF2B5EF4-FFF2-40B4-BE49-F238E27FC236}">
                <a16:creationId xmlns:a16="http://schemas.microsoft.com/office/drawing/2014/main" id="{C5F75A3E-32D8-312E-906C-9E27002E0614}"/>
              </a:ext>
            </a:extLst>
          </p:cNvPr>
          <p:cNvSpPr txBox="1"/>
          <p:nvPr/>
        </p:nvSpPr>
        <p:spPr>
          <a:xfrm>
            <a:off x="554249" y="2218441"/>
            <a:ext cx="9998456" cy="9195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800" b="1">
                <a:solidFill>
                  <a:srgbClr val="00B0F0"/>
                </a:solidFill>
                <a:latin typeface="Roboto"/>
                <a:ea typeface="Roboto"/>
                <a:cs typeface="Roboto"/>
              </a:defRPr>
            </a:lvl1pPr>
            <a:lvl2pPr marL="914400" indent="-342900">
              <a:lnSpc>
                <a:spcPct val="90000"/>
              </a:lnSpc>
              <a:spcBef>
                <a:spcPts val="500"/>
              </a:spcBef>
              <a:buClr>
                <a:schemeClr val="dk1"/>
              </a:buClr>
              <a:buSzPts val="1800"/>
              <a:buChar char="•"/>
              <a:defRPr sz="2400">
                <a:solidFill>
                  <a:schemeClr val="dk1"/>
                </a:solidFill>
              </a:defRPr>
            </a:lvl2pPr>
            <a:lvl3pPr marL="1371600" indent="-342900">
              <a:lnSpc>
                <a:spcPct val="90000"/>
              </a:lnSpc>
              <a:spcBef>
                <a:spcPts val="500"/>
              </a:spcBef>
              <a:buClr>
                <a:schemeClr val="dk1"/>
              </a:buClr>
              <a:buSzPts val="1800"/>
              <a:buChar char="•"/>
              <a:defRPr sz="2000">
                <a:solidFill>
                  <a:schemeClr val="dk1"/>
                </a:solidFill>
              </a:defRPr>
            </a:lvl3pPr>
            <a:lvl4pPr marL="1828800" indent="-342900">
              <a:lnSpc>
                <a:spcPct val="90000"/>
              </a:lnSpc>
              <a:spcBef>
                <a:spcPts val="500"/>
              </a:spcBef>
              <a:buClr>
                <a:schemeClr val="dk1"/>
              </a:buClr>
              <a:buSzPts val="1800"/>
              <a:buChar char="•"/>
              <a:defRPr sz="1800">
                <a:solidFill>
                  <a:schemeClr val="dk1"/>
                </a:solidFill>
              </a:defRPr>
            </a:lvl4pPr>
            <a:lvl5pPr marL="2286000" indent="-342900">
              <a:lnSpc>
                <a:spcPct val="90000"/>
              </a:lnSpc>
              <a:spcBef>
                <a:spcPts val="500"/>
              </a:spcBef>
              <a:buClr>
                <a:schemeClr val="dk1"/>
              </a:buClr>
              <a:buSzPts val="1800"/>
              <a:buChar char="•"/>
              <a:defRPr sz="1800">
                <a:solidFill>
                  <a:schemeClr val="dk1"/>
                </a:solidFill>
              </a:defRPr>
            </a:lvl5pPr>
            <a:lvl6pPr marL="2743200" indent="-342900">
              <a:lnSpc>
                <a:spcPct val="90000"/>
              </a:lnSpc>
              <a:spcBef>
                <a:spcPts val="500"/>
              </a:spcBef>
              <a:buClr>
                <a:schemeClr val="dk1"/>
              </a:buClr>
              <a:buSzPts val="1800"/>
              <a:buChar char="•"/>
              <a:defRPr sz="1800">
                <a:solidFill>
                  <a:schemeClr val="dk1"/>
                </a:solidFill>
              </a:defRPr>
            </a:lvl6pPr>
            <a:lvl7pPr marL="3200400" indent="-342900">
              <a:lnSpc>
                <a:spcPct val="90000"/>
              </a:lnSpc>
              <a:spcBef>
                <a:spcPts val="500"/>
              </a:spcBef>
              <a:buClr>
                <a:schemeClr val="dk1"/>
              </a:buClr>
              <a:buSzPts val="1800"/>
              <a:buChar char="•"/>
              <a:defRPr sz="1800">
                <a:solidFill>
                  <a:schemeClr val="dk1"/>
                </a:solidFill>
              </a:defRPr>
            </a:lvl7pPr>
            <a:lvl8pPr marL="3657600" indent="-342900">
              <a:lnSpc>
                <a:spcPct val="90000"/>
              </a:lnSpc>
              <a:spcBef>
                <a:spcPts val="500"/>
              </a:spcBef>
              <a:buClr>
                <a:schemeClr val="dk1"/>
              </a:buClr>
              <a:buSzPts val="1800"/>
              <a:buChar char="•"/>
              <a:defRPr sz="1800">
                <a:solidFill>
                  <a:schemeClr val="dk1"/>
                </a:solidFill>
              </a:defRPr>
            </a:lvl8pPr>
            <a:lvl9pPr marL="4114800" indent="-342900">
              <a:lnSpc>
                <a:spcPct val="90000"/>
              </a:lnSpc>
              <a:spcBef>
                <a:spcPts val="500"/>
              </a:spcBef>
              <a:buClr>
                <a:schemeClr val="dk1"/>
              </a:buClr>
              <a:buSzPts val="1800"/>
              <a:buChar char="•"/>
              <a:defRPr sz="1800">
                <a:solidFill>
                  <a:schemeClr val="dk1"/>
                </a:solidFill>
              </a:defRPr>
            </a:lvl9pPr>
          </a:lstStyle>
          <a:p>
            <a:pPr marL="480060" indent="-480060">
              <a:spcAft>
                <a:spcPts val="600"/>
              </a:spcAft>
              <a:buFont typeface="Arial" panose="020B0604020202020204" pitchFamily="34" charset="0"/>
              <a:buChar char="•"/>
            </a:pPr>
            <a:r>
              <a:rPr lang="en-US" sz="3360" b="0" i="0" u="none" strike="noStrike" cap="none" dirty="0">
                <a:solidFill>
                  <a:srgbClr val="00B050"/>
                </a:solidFill>
                <a:latin typeface="Roboto"/>
                <a:ea typeface="Roboto"/>
                <a:cs typeface="Roboto"/>
                <a:sym typeface="Arial"/>
              </a:rPr>
              <a:t>Predict Risk to Critical DC Water Assets and</a:t>
            </a:r>
          </a:p>
          <a:p>
            <a:pPr>
              <a:spcAft>
                <a:spcPts val="600"/>
              </a:spcAft>
            </a:pPr>
            <a:endParaRPr lang="en-US" sz="3360" b="0" i="0" u="none" strike="noStrike" cap="none" dirty="0">
              <a:solidFill>
                <a:srgbClr val="00B050"/>
              </a:solidFill>
              <a:latin typeface="Roboto"/>
              <a:ea typeface="Roboto"/>
              <a:cs typeface="Roboto"/>
              <a:sym typeface="Arial"/>
            </a:endParaRPr>
          </a:p>
          <a:p>
            <a:pPr>
              <a:spcAft>
                <a:spcPts val="600"/>
              </a:spcAft>
            </a:pPr>
            <a:r>
              <a:rPr lang="en-US" sz="3360" b="0" i="0" u="none" strike="noStrike" cap="none" dirty="0">
                <a:solidFill>
                  <a:srgbClr val="00B050"/>
                </a:solidFill>
                <a:latin typeface="Roboto"/>
                <a:ea typeface="Roboto"/>
                <a:cs typeface="Roboto"/>
                <a:sym typeface="Arial"/>
              </a:rPr>
              <a:t> </a:t>
            </a:r>
          </a:p>
          <a:p>
            <a:pPr>
              <a:spcAft>
                <a:spcPts val="600"/>
              </a:spcAft>
            </a:pPr>
            <a:endParaRPr lang="en-US" sz="3360" b="0" i="0" u="none" strike="noStrike" cap="none" dirty="0">
              <a:solidFill>
                <a:srgbClr val="00B050"/>
              </a:solidFill>
              <a:latin typeface="Roboto"/>
              <a:ea typeface="Roboto"/>
              <a:cs typeface="Roboto"/>
              <a:sym typeface="Arial"/>
            </a:endParaRPr>
          </a:p>
          <a:p>
            <a:pPr marL="480060" indent="-480060">
              <a:spcAft>
                <a:spcPts val="600"/>
              </a:spcAft>
              <a:buFont typeface="Arial" panose="020B0604020202020204" pitchFamily="34" charset="0"/>
              <a:buChar char="•"/>
            </a:pPr>
            <a:r>
              <a:rPr lang="en-US" sz="3360" b="0" i="0" u="none" strike="noStrike" cap="none" dirty="0">
                <a:solidFill>
                  <a:srgbClr val="00B050"/>
                </a:solidFill>
                <a:latin typeface="Roboto"/>
                <a:ea typeface="Roboto"/>
                <a:cs typeface="Roboto"/>
                <a:sym typeface="Arial"/>
              </a:rPr>
              <a:t>Determine Cost Impact to various User Jurisdictions</a:t>
            </a:r>
            <a:endParaRPr lang="en-US" sz="3200" b="0" dirty="0">
              <a:solidFill>
                <a:srgbClr val="00B05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Picture 2">
            <a:extLst>
              <a:ext uri="{FF2B5EF4-FFF2-40B4-BE49-F238E27FC236}">
                <a16:creationId xmlns:a16="http://schemas.microsoft.com/office/drawing/2014/main" id="{9C5CB76E-4156-6D48-D83A-9E2C45401602}"/>
              </a:ext>
            </a:extLst>
          </p:cNvPr>
          <p:cNvPicPr>
            <a:picLocks noChangeAspect="1"/>
          </p:cNvPicPr>
          <p:nvPr/>
        </p:nvPicPr>
        <p:blipFill>
          <a:blip r:embed="rId3"/>
          <a:stretch>
            <a:fillRect/>
          </a:stretch>
        </p:blipFill>
        <p:spPr>
          <a:xfrm>
            <a:off x="-147403" y="-118020"/>
            <a:ext cx="2871465" cy="1511939"/>
          </a:xfrm>
          <a:prstGeom prst="rect">
            <a:avLst/>
          </a:prstGeom>
        </p:spPr>
      </p:pic>
      <p:pic>
        <p:nvPicPr>
          <p:cNvPr id="5" name="Picture 4">
            <a:extLst>
              <a:ext uri="{FF2B5EF4-FFF2-40B4-BE49-F238E27FC236}">
                <a16:creationId xmlns:a16="http://schemas.microsoft.com/office/drawing/2014/main" id="{1512F2B2-F269-6667-75EC-6F451C4DD665}"/>
              </a:ext>
            </a:extLst>
          </p:cNvPr>
          <p:cNvPicPr>
            <a:picLocks noChangeAspect="1"/>
          </p:cNvPicPr>
          <p:nvPr/>
        </p:nvPicPr>
        <p:blipFill>
          <a:blip r:embed="rId4"/>
          <a:stretch>
            <a:fillRect/>
          </a:stretch>
        </p:blipFill>
        <p:spPr>
          <a:xfrm>
            <a:off x="2871465" y="530801"/>
            <a:ext cx="8910632" cy="4998705"/>
          </a:xfrm>
          <a:prstGeom prst="rect">
            <a:avLst/>
          </a:prstGeom>
        </p:spPr>
      </p:pic>
    </p:spTree>
    <p:extLst>
      <p:ext uri="{BB962C8B-B14F-4D97-AF65-F5344CB8AC3E}">
        <p14:creationId xmlns:p14="http://schemas.microsoft.com/office/powerpoint/2010/main" val="2896879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14C184D8-4C08-0B29-95EE-6009A69ED84D}"/>
              </a:ext>
            </a:extLst>
          </p:cNvPr>
          <p:cNvPicPr>
            <a:picLocks noChangeAspect="1"/>
          </p:cNvPicPr>
          <p:nvPr/>
        </p:nvPicPr>
        <p:blipFill>
          <a:blip r:embed="rId3"/>
          <a:stretch>
            <a:fillRect/>
          </a:stretch>
        </p:blipFill>
        <p:spPr>
          <a:xfrm>
            <a:off x="1159497" y="1115124"/>
            <a:ext cx="10914315" cy="4399308"/>
          </a:xfrm>
          <a:prstGeom prst="rect">
            <a:avLst/>
          </a:prstGeom>
        </p:spPr>
      </p:pic>
      <p:pic>
        <p:nvPicPr>
          <p:cNvPr id="3" name="Picture 2">
            <a:extLst>
              <a:ext uri="{FF2B5EF4-FFF2-40B4-BE49-F238E27FC236}">
                <a16:creationId xmlns:a16="http://schemas.microsoft.com/office/drawing/2014/main" id="{4D0C7B4C-CBDA-54C0-35B1-054EB31A0483}"/>
              </a:ext>
            </a:extLst>
          </p:cNvPr>
          <p:cNvPicPr>
            <a:picLocks noChangeAspect="1"/>
          </p:cNvPicPr>
          <p:nvPr/>
        </p:nvPicPr>
        <p:blipFill>
          <a:blip r:embed="rId4"/>
          <a:stretch>
            <a:fillRect/>
          </a:stretch>
        </p:blipFill>
        <p:spPr>
          <a:xfrm>
            <a:off x="67427" y="-124588"/>
            <a:ext cx="2551238" cy="1511939"/>
          </a:xfrm>
          <a:prstGeom prst="rect">
            <a:avLst/>
          </a:prstGeom>
        </p:spPr>
      </p:pic>
    </p:spTree>
    <p:extLst>
      <p:ext uri="{BB962C8B-B14F-4D97-AF65-F5344CB8AC3E}">
        <p14:creationId xmlns:p14="http://schemas.microsoft.com/office/powerpoint/2010/main" val="3110504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Picture 2">
            <a:extLst>
              <a:ext uri="{FF2B5EF4-FFF2-40B4-BE49-F238E27FC236}">
                <a16:creationId xmlns:a16="http://schemas.microsoft.com/office/drawing/2014/main" id="{3BB53FE8-7439-1CB0-4188-3698CBCFF23F}"/>
              </a:ext>
            </a:extLst>
          </p:cNvPr>
          <p:cNvPicPr>
            <a:picLocks noChangeAspect="1"/>
          </p:cNvPicPr>
          <p:nvPr/>
        </p:nvPicPr>
        <p:blipFill>
          <a:blip r:embed="rId3"/>
          <a:stretch>
            <a:fillRect/>
          </a:stretch>
        </p:blipFill>
        <p:spPr>
          <a:xfrm>
            <a:off x="2150778" y="122851"/>
            <a:ext cx="9570993" cy="4817015"/>
          </a:xfrm>
          <a:prstGeom prst="rect">
            <a:avLst/>
          </a:prstGeom>
        </p:spPr>
      </p:pic>
      <p:pic>
        <p:nvPicPr>
          <p:cNvPr id="4" name="Picture 3">
            <a:extLst>
              <a:ext uri="{FF2B5EF4-FFF2-40B4-BE49-F238E27FC236}">
                <a16:creationId xmlns:a16="http://schemas.microsoft.com/office/drawing/2014/main" id="{73F90BF4-95DC-D450-1695-3363A77CD55C}"/>
              </a:ext>
            </a:extLst>
          </p:cNvPr>
          <p:cNvPicPr>
            <a:picLocks noChangeAspect="1"/>
          </p:cNvPicPr>
          <p:nvPr/>
        </p:nvPicPr>
        <p:blipFill>
          <a:blip r:embed="rId4"/>
          <a:stretch>
            <a:fillRect/>
          </a:stretch>
        </p:blipFill>
        <p:spPr>
          <a:xfrm>
            <a:off x="904919" y="4993012"/>
            <a:ext cx="10269049" cy="740664"/>
          </a:xfrm>
          <a:prstGeom prst="rect">
            <a:avLst/>
          </a:prstGeom>
        </p:spPr>
      </p:pic>
      <p:pic>
        <p:nvPicPr>
          <p:cNvPr id="5" name="Picture 4">
            <a:extLst>
              <a:ext uri="{FF2B5EF4-FFF2-40B4-BE49-F238E27FC236}">
                <a16:creationId xmlns:a16="http://schemas.microsoft.com/office/drawing/2014/main" id="{7AD79F1E-8AE1-B4A5-B01D-7DF94A1F7EC2}"/>
              </a:ext>
            </a:extLst>
          </p:cNvPr>
          <p:cNvPicPr>
            <a:picLocks noChangeAspect="1"/>
          </p:cNvPicPr>
          <p:nvPr/>
        </p:nvPicPr>
        <p:blipFill>
          <a:blip r:embed="rId5"/>
          <a:stretch>
            <a:fillRect/>
          </a:stretch>
        </p:blipFill>
        <p:spPr>
          <a:xfrm>
            <a:off x="-129220" y="28122"/>
            <a:ext cx="2409218" cy="1268548"/>
          </a:xfrm>
          <a:prstGeom prst="rect">
            <a:avLst/>
          </a:prstGeom>
        </p:spPr>
      </p:pic>
    </p:spTree>
    <p:extLst>
      <p:ext uri="{BB962C8B-B14F-4D97-AF65-F5344CB8AC3E}">
        <p14:creationId xmlns:p14="http://schemas.microsoft.com/office/powerpoint/2010/main" val="54166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8C719FB-6EA2-EFAE-8A6A-876904C17048}"/>
              </a:ext>
            </a:extLst>
          </p:cNvPr>
          <p:cNvPicPr>
            <a:picLocks noChangeAspect="1"/>
          </p:cNvPicPr>
          <p:nvPr/>
        </p:nvPicPr>
        <p:blipFill rotWithShape="1">
          <a:blip r:embed="rId2">
            <a:alphaModFix amt="40000"/>
          </a:blip>
          <a:srcRect t="5341" b="12758"/>
          <a:stretch/>
        </p:blipFill>
        <p:spPr>
          <a:xfrm>
            <a:off x="-170" y="10"/>
            <a:ext cx="8450317" cy="6857990"/>
          </a:xfrm>
          <a:prstGeom prst="rect">
            <a:avLst/>
          </a:prstGeom>
        </p:spPr>
      </p:pic>
      <p:sp>
        <p:nvSpPr>
          <p:cNvPr id="2" name="Title 1">
            <a:extLst>
              <a:ext uri="{FF2B5EF4-FFF2-40B4-BE49-F238E27FC236}">
                <a16:creationId xmlns:a16="http://schemas.microsoft.com/office/drawing/2014/main" id="{B6F16638-D41C-5D07-629A-0F25A307E854}"/>
              </a:ext>
            </a:extLst>
          </p:cNvPr>
          <p:cNvSpPr>
            <a:spLocks noGrp="1"/>
          </p:cNvSpPr>
          <p:nvPr>
            <p:ph type="title"/>
          </p:nvPr>
        </p:nvSpPr>
        <p:spPr>
          <a:xfrm>
            <a:off x="643468" y="643467"/>
            <a:ext cx="4620584" cy="4567137"/>
          </a:xfrm>
        </p:spPr>
        <p:txBody>
          <a:bodyPr vert="horz" lIns="91440" tIns="45720" rIns="91440" bIns="45720" rtlCol="0" anchor="b">
            <a:normAutofit/>
          </a:bodyPr>
          <a:lstStyle/>
          <a:p>
            <a:pPr>
              <a:spcBef>
                <a:spcPct val="0"/>
              </a:spcBef>
            </a:pPr>
            <a:r>
              <a:rPr lang="en-US" kern="1200">
                <a:solidFill>
                  <a:srgbClr val="FFFFFF"/>
                </a:solidFill>
                <a:latin typeface="+mj-lt"/>
                <a:ea typeface="+mj-ea"/>
                <a:cs typeface="+mj-cs"/>
              </a:rPr>
              <a:t>Output and Visualization</a:t>
            </a:r>
            <a:br>
              <a:rPr lang="en-US" kern="1200">
                <a:solidFill>
                  <a:srgbClr val="FFFFFF"/>
                </a:solidFill>
                <a:latin typeface="+mj-lt"/>
                <a:ea typeface="+mj-ea"/>
                <a:cs typeface="+mj-cs"/>
              </a:rPr>
            </a:br>
            <a:br>
              <a:rPr lang="en-US" kern="1200">
                <a:solidFill>
                  <a:srgbClr val="FFFFFF"/>
                </a:solidFill>
                <a:latin typeface="+mj-lt"/>
                <a:ea typeface="+mj-ea"/>
                <a:cs typeface="+mj-cs"/>
              </a:rPr>
            </a:br>
            <a:r>
              <a:rPr lang="en-US" kern="1200">
                <a:solidFill>
                  <a:srgbClr val="FFFFFF"/>
                </a:solidFill>
                <a:latin typeface="+mj-lt"/>
                <a:ea typeface="+mj-ea"/>
                <a:cs typeface="+mj-cs"/>
              </a:rPr>
              <a:t>with</a:t>
            </a:r>
            <a:br>
              <a:rPr lang="en-US" kern="1200">
                <a:solidFill>
                  <a:srgbClr val="FFFFFF"/>
                </a:solidFill>
                <a:latin typeface="+mj-lt"/>
                <a:ea typeface="+mj-ea"/>
                <a:cs typeface="+mj-cs"/>
              </a:rPr>
            </a:br>
            <a:br>
              <a:rPr lang="en-US" kern="1200">
                <a:solidFill>
                  <a:srgbClr val="FFFFFF"/>
                </a:solidFill>
                <a:latin typeface="+mj-lt"/>
                <a:ea typeface="+mj-ea"/>
                <a:cs typeface="+mj-cs"/>
              </a:rPr>
            </a:br>
            <a:r>
              <a:rPr lang="en-US" kern="1200">
                <a:solidFill>
                  <a:srgbClr val="FFFFFF"/>
                </a:solidFill>
                <a:latin typeface="+mj-lt"/>
                <a:ea typeface="+mj-ea"/>
                <a:cs typeface="+mj-cs"/>
              </a:rPr>
              <a:t>Tableau</a:t>
            </a:r>
          </a:p>
        </p:txBody>
      </p:sp>
      <p:pic>
        <p:nvPicPr>
          <p:cNvPr id="4" name="Picture 3">
            <a:extLst>
              <a:ext uri="{FF2B5EF4-FFF2-40B4-BE49-F238E27FC236}">
                <a16:creationId xmlns:a16="http://schemas.microsoft.com/office/drawing/2014/main" id="{1A1E2300-A2A8-F4F0-FF8B-1883BFA79BD0}"/>
              </a:ext>
            </a:extLst>
          </p:cNvPr>
          <p:cNvPicPr>
            <a:picLocks noChangeAspect="1"/>
          </p:cNvPicPr>
          <p:nvPr/>
        </p:nvPicPr>
        <p:blipFill rotWithShape="1">
          <a:blip r:embed="rId2"/>
          <a:srcRect l="5173" r="8669"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588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p:cNvGrpSpPr/>
        <p:nvPr/>
      </p:nvGrpSpPr>
      <p:grpSpPr>
        <a:xfrm>
          <a:off x="0" y="0"/>
          <a:ext cx="0" cy="0"/>
          <a:chOff x="0" y="0"/>
          <a:chExt cx="0" cy="0"/>
        </a:xfrm>
      </p:grpSpPr>
      <p:pic>
        <p:nvPicPr>
          <p:cNvPr id="2" name="Picture 1">
            <a:extLst>
              <a:ext uri="{FF2B5EF4-FFF2-40B4-BE49-F238E27FC236}">
                <a16:creationId xmlns:a16="http://schemas.microsoft.com/office/drawing/2014/main" id="{E54F7499-BBF6-FCA3-FAAC-A7FD39149993}"/>
              </a:ext>
            </a:extLst>
          </p:cNvPr>
          <p:cNvPicPr>
            <a:picLocks noChangeAspect="1"/>
          </p:cNvPicPr>
          <p:nvPr/>
        </p:nvPicPr>
        <p:blipFill rotWithShape="1">
          <a:blip r:embed="rId3"/>
          <a:srcRect t="3017"/>
          <a:stretch/>
        </p:blipFill>
        <p:spPr>
          <a:xfrm>
            <a:off x="20" y="10"/>
            <a:ext cx="12191980" cy="6857990"/>
          </a:xfrm>
          <a:prstGeom prst="rect">
            <a:avLst/>
          </a:prstGeom>
        </p:spPr>
      </p:pic>
      <p:sp>
        <p:nvSpPr>
          <p:cNvPr id="257" name="Rectangle 25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5" name="Straight Connector 26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6"/>
        <p:cNvGrpSpPr/>
        <p:nvPr/>
      </p:nvGrpSpPr>
      <p:grpSpPr>
        <a:xfrm>
          <a:off x="0" y="0"/>
          <a:ext cx="0" cy="0"/>
          <a:chOff x="0" y="0"/>
          <a:chExt cx="0" cy="0"/>
        </a:xfrm>
      </p:grpSpPr>
      <p:sp useBgFill="1">
        <p:nvSpPr>
          <p:cNvPr id="271" name="Rectangle 27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lage of maps&#10;&#10;Description automatically generated">
            <a:extLst>
              <a:ext uri="{FF2B5EF4-FFF2-40B4-BE49-F238E27FC236}">
                <a16:creationId xmlns:a16="http://schemas.microsoft.com/office/drawing/2014/main" id="{E68EB071-DA66-9A13-205F-C862C93E15B6}"/>
              </a:ext>
            </a:extLst>
          </p:cNvPr>
          <p:cNvPicPr>
            <a:picLocks noChangeAspect="1"/>
          </p:cNvPicPr>
          <p:nvPr/>
        </p:nvPicPr>
        <p:blipFill>
          <a:blip r:embed="rId3"/>
          <a:stretch>
            <a:fillRect/>
          </a:stretch>
        </p:blipFill>
        <p:spPr>
          <a:xfrm>
            <a:off x="457200" y="893379"/>
            <a:ext cx="11277600" cy="46219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lage of maps&#10;&#10;Description automatically generated">
            <a:extLst>
              <a:ext uri="{FF2B5EF4-FFF2-40B4-BE49-F238E27FC236}">
                <a16:creationId xmlns:a16="http://schemas.microsoft.com/office/drawing/2014/main" id="{A4925A87-1508-6B94-51E8-E9A51C4420B3}"/>
              </a:ext>
            </a:extLst>
          </p:cNvPr>
          <p:cNvPicPr>
            <a:picLocks noChangeAspect="1"/>
          </p:cNvPicPr>
          <p:nvPr/>
        </p:nvPicPr>
        <p:blipFill>
          <a:blip r:embed="rId3"/>
          <a:stretch>
            <a:fillRect/>
          </a:stretch>
        </p:blipFill>
        <p:spPr>
          <a:xfrm>
            <a:off x="457200" y="872359"/>
            <a:ext cx="11277600" cy="464299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cdc204e682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lang="en-US"/>
          </a:p>
        </p:txBody>
      </p:sp>
      <p:sp>
        <p:nvSpPr>
          <p:cNvPr id="272" name="Google Shape;272;g2cdc204e682_0_3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lang="en-US"/>
          </a:p>
        </p:txBody>
      </p:sp>
      <p:pic>
        <p:nvPicPr>
          <p:cNvPr id="3" name="Picture 2" descr="A screenshot of a graph&#10;&#10;Description automatically generated">
            <a:extLst>
              <a:ext uri="{FF2B5EF4-FFF2-40B4-BE49-F238E27FC236}">
                <a16:creationId xmlns:a16="http://schemas.microsoft.com/office/drawing/2014/main" id="{56F07FDE-CE1A-F71B-D954-97549E738A05}"/>
              </a:ext>
            </a:extLst>
          </p:cNvPr>
          <p:cNvPicPr>
            <a:picLocks noChangeAspect="1"/>
          </p:cNvPicPr>
          <p:nvPr/>
        </p:nvPicPr>
        <p:blipFill>
          <a:blip r:embed="rId3"/>
          <a:stretch>
            <a:fillRect/>
          </a:stretch>
        </p:blipFill>
        <p:spPr>
          <a:xfrm>
            <a:off x="236483" y="249511"/>
            <a:ext cx="11719034" cy="60251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7"/>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red and green lines&#10;&#10;Description automatically generated">
            <a:extLst>
              <a:ext uri="{FF2B5EF4-FFF2-40B4-BE49-F238E27FC236}">
                <a16:creationId xmlns:a16="http://schemas.microsoft.com/office/drawing/2014/main" id="{53A4FCAC-3750-D1F5-683C-FC74800759C4}"/>
              </a:ext>
            </a:extLst>
          </p:cNvPr>
          <p:cNvPicPr>
            <a:picLocks noChangeAspect="1"/>
          </p:cNvPicPr>
          <p:nvPr/>
        </p:nvPicPr>
        <p:blipFill>
          <a:blip r:embed="rId3"/>
          <a:stretch>
            <a:fillRect/>
          </a:stretch>
        </p:blipFill>
        <p:spPr>
          <a:xfrm>
            <a:off x="457200" y="430924"/>
            <a:ext cx="11277600" cy="59383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p:cNvGrpSpPr/>
        <p:nvPr/>
      </p:nvGrpSpPr>
      <p:grpSpPr>
        <a:xfrm>
          <a:off x="0" y="0"/>
          <a:ext cx="0" cy="0"/>
          <a:chOff x="0" y="0"/>
          <a:chExt cx="0" cy="0"/>
        </a:xfrm>
      </p:grpSpPr>
      <p:sp>
        <p:nvSpPr>
          <p:cNvPr id="290" name="Rectangle 28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Google Shape;285;g2cdc204e682_0_21"/>
          <p:cNvSpPr txBox="1">
            <a:spLocks noGrp="1"/>
          </p:cNvSpPr>
          <p:nvPr>
            <p:ph type="title"/>
          </p:nvPr>
        </p:nvSpPr>
        <p:spPr>
          <a:xfrm>
            <a:off x="728663" y="1422400"/>
            <a:ext cx="4505552" cy="2387600"/>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5000" kern="1200">
                <a:solidFill>
                  <a:schemeClr val="bg1"/>
                </a:solidFill>
                <a:latin typeface="+mj-lt"/>
                <a:ea typeface="+mj-ea"/>
                <a:cs typeface="+mj-cs"/>
              </a:rPr>
              <a:t>Thank You !</a:t>
            </a:r>
          </a:p>
        </p:txBody>
      </p:sp>
      <p:sp>
        <p:nvSpPr>
          <p:cNvPr id="292" name="Freeform: Shape 291">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9D88F463-24AA-E820-2C85-49CCE2ED949C}"/>
              </a:ext>
            </a:extLst>
          </p:cNvPr>
          <p:cNvPicPr>
            <a:picLocks noChangeAspect="1"/>
          </p:cNvPicPr>
          <p:nvPr/>
        </p:nvPicPr>
        <p:blipFill>
          <a:blip r:embed="rId3"/>
          <a:stretch>
            <a:fillRect/>
          </a:stretch>
        </p:blipFill>
        <p:spPr>
          <a:xfrm>
            <a:off x="7856846" y="2663211"/>
            <a:ext cx="3374039" cy="3408121"/>
          </a:xfrm>
          <a:prstGeom prst="rect">
            <a:avLst/>
          </a:prstGeom>
        </p:spPr>
      </p:pic>
      <p:pic>
        <p:nvPicPr>
          <p:cNvPr id="6" name="Picture 5">
            <a:extLst>
              <a:ext uri="{FF2B5EF4-FFF2-40B4-BE49-F238E27FC236}">
                <a16:creationId xmlns:a16="http://schemas.microsoft.com/office/drawing/2014/main" id="{7CABBCB2-B812-98CD-9B0D-C01FAB5FAC66}"/>
              </a:ext>
            </a:extLst>
          </p:cNvPr>
          <p:cNvPicPr>
            <a:picLocks noChangeAspect="1"/>
          </p:cNvPicPr>
          <p:nvPr/>
        </p:nvPicPr>
        <p:blipFill>
          <a:blip r:embed="rId4"/>
          <a:stretch>
            <a:fillRect/>
          </a:stretch>
        </p:blipFill>
        <p:spPr>
          <a:xfrm>
            <a:off x="5806074" y="496673"/>
            <a:ext cx="3006613" cy="29990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grpSp>
        <p:nvGrpSpPr>
          <p:cNvPr id="94" name="Google Shape;94;p3"/>
          <p:cNvGrpSpPr/>
          <p:nvPr/>
        </p:nvGrpSpPr>
        <p:grpSpPr>
          <a:xfrm>
            <a:off x="531761" y="1355875"/>
            <a:ext cx="11374384" cy="3506176"/>
            <a:chOff x="643463" y="1675915"/>
            <a:chExt cx="11128445" cy="3506176"/>
          </a:xfrm>
        </p:grpSpPr>
        <p:sp>
          <p:nvSpPr>
            <p:cNvPr id="95" name="Google Shape;95;p3"/>
            <p:cNvSpPr/>
            <p:nvPr/>
          </p:nvSpPr>
          <p:spPr>
            <a:xfrm>
              <a:off x="2928343" y="2037662"/>
              <a:ext cx="1424939" cy="677171"/>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Flow per user</a:t>
              </a:r>
              <a:endParaRPr sz="1800" b="0" i="0" u="none" strike="noStrike" cap="none">
                <a:solidFill>
                  <a:schemeClr val="lt1"/>
                </a:solidFill>
                <a:latin typeface="Arial"/>
                <a:ea typeface="Arial"/>
                <a:cs typeface="Arial"/>
                <a:sym typeface="Arial"/>
              </a:endParaRPr>
            </a:p>
          </p:txBody>
        </p:sp>
        <p:sp>
          <p:nvSpPr>
            <p:cNvPr id="96" name="Google Shape;96;p3"/>
            <p:cNvSpPr/>
            <p:nvPr/>
          </p:nvSpPr>
          <p:spPr>
            <a:xfrm>
              <a:off x="2964352" y="3138802"/>
              <a:ext cx="138892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Labor Hour Per Location</a:t>
              </a:r>
              <a:endParaRPr sz="1800" b="0" i="0" u="none" strike="noStrike" cap="none">
                <a:solidFill>
                  <a:schemeClr val="lt1"/>
                </a:solidFill>
                <a:latin typeface="Arial"/>
                <a:ea typeface="Arial"/>
                <a:cs typeface="Arial"/>
                <a:sym typeface="Arial"/>
              </a:endParaRPr>
            </a:p>
          </p:txBody>
        </p:sp>
        <p:sp>
          <p:nvSpPr>
            <p:cNvPr id="97" name="Google Shape;97;p3"/>
            <p:cNvSpPr/>
            <p:nvPr/>
          </p:nvSpPr>
          <p:spPr>
            <a:xfrm>
              <a:off x="2964352" y="4410705"/>
              <a:ext cx="138892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Pipe Condition</a:t>
              </a:r>
              <a:endParaRPr sz="1800" b="0" i="0" u="none" strike="noStrike" cap="none">
                <a:solidFill>
                  <a:schemeClr val="lt1"/>
                </a:solidFill>
                <a:latin typeface="Arial"/>
                <a:ea typeface="Arial"/>
                <a:cs typeface="Arial"/>
                <a:sym typeface="Arial"/>
              </a:endParaRPr>
            </a:p>
          </p:txBody>
        </p:sp>
        <p:sp>
          <p:nvSpPr>
            <p:cNvPr id="98" name="Google Shape;98;p3"/>
            <p:cNvSpPr/>
            <p:nvPr/>
          </p:nvSpPr>
          <p:spPr>
            <a:xfrm>
              <a:off x="5289523" y="4410705"/>
              <a:ext cx="138892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Inspection cycle</a:t>
              </a:r>
              <a:endParaRPr sz="1800" b="0" i="0" u="none" strike="noStrike" cap="none">
                <a:solidFill>
                  <a:schemeClr val="lt1"/>
                </a:solidFill>
                <a:latin typeface="Arial"/>
                <a:ea typeface="Arial"/>
                <a:cs typeface="Arial"/>
                <a:sym typeface="Arial"/>
              </a:endParaRPr>
            </a:p>
          </p:txBody>
        </p:sp>
        <p:sp>
          <p:nvSpPr>
            <p:cNvPr id="99" name="Google Shape;99;p3"/>
            <p:cNvSpPr/>
            <p:nvPr/>
          </p:nvSpPr>
          <p:spPr>
            <a:xfrm>
              <a:off x="7398638" y="4410705"/>
              <a:ext cx="1116288"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54"/>
                <a:buFont typeface="Arial"/>
                <a:buNone/>
              </a:pPr>
              <a:r>
                <a:rPr lang="en-US" sz="1754" b="0" i="0" u="none" strike="noStrike" cap="none">
                  <a:solidFill>
                    <a:schemeClr val="lt1"/>
                  </a:solidFill>
                  <a:latin typeface="Arial"/>
                  <a:ea typeface="Arial"/>
                  <a:cs typeface="Arial"/>
                  <a:sym typeface="Arial"/>
                </a:rPr>
                <a:t>Predict</a:t>
              </a:r>
              <a:endParaRPr sz="1754"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54"/>
                <a:buFont typeface="Arial"/>
                <a:buNone/>
              </a:pPr>
              <a:r>
                <a:rPr lang="en-US" sz="1754" b="0" i="0" u="none" strike="noStrike" cap="none">
                  <a:solidFill>
                    <a:schemeClr val="lt1"/>
                  </a:solidFill>
                  <a:latin typeface="Arial"/>
                  <a:ea typeface="Arial"/>
                  <a:cs typeface="Arial"/>
                  <a:sym typeface="Arial"/>
                </a:rPr>
                <a:t>Risk per location</a:t>
              </a:r>
              <a:endParaRPr sz="1500" b="0" i="0" u="none" strike="noStrike" cap="none">
                <a:solidFill>
                  <a:schemeClr val="lt1"/>
                </a:solidFill>
                <a:latin typeface="Arial"/>
                <a:ea typeface="Arial"/>
                <a:cs typeface="Arial"/>
                <a:sym typeface="Arial"/>
              </a:endParaRPr>
            </a:p>
          </p:txBody>
        </p:sp>
        <p:sp>
          <p:nvSpPr>
            <p:cNvPr id="100" name="Google Shape;100;p3"/>
            <p:cNvSpPr/>
            <p:nvPr/>
          </p:nvSpPr>
          <p:spPr>
            <a:xfrm>
              <a:off x="6496949" y="2573510"/>
              <a:ext cx="1250036"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User Cost Share </a:t>
              </a:r>
              <a:endParaRPr sz="1800" b="0" i="0" u="none" strike="noStrike" cap="none">
                <a:solidFill>
                  <a:schemeClr val="lt1"/>
                </a:solidFill>
                <a:latin typeface="Arial"/>
                <a:ea typeface="Arial"/>
                <a:cs typeface="Arial"/>
                <a:sym typeface="Arial"/>
              </a:endParaRPr>
            </a:p>
          </p:txBody>
        </p:sp>
        <p:sp>
          <p:nvSpPr>
            <p:cNvPr id="101" name="Google Shape;101;p3"/>
            <p:cNvSpPr/>
            <p:nvPr/>
          </p:nvSpPr>
          <p:spPr>
            <a:xfrm>
              <a:off x="8270577" y="2573510"/>
              <a:ext cx="1116288"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36"/>
                <a:buFont typeface="Arial"/>
                <a:buNone/>
              </a:pPr>
              <a:r>
                <a:rPr lang="en-US" sz="1236" b="0" i="0" u="none" strike="noStrike" cap="none">
                  <a:solidFill>
                    <a:schemeClr val="lt1"/>
                  </a:solidFill>
                  <a:latin typeface="Arial"/>
                  <a:ea typeface="Arial"/>
                  <a:cs typeface="Arial"/>
                  <a:sym typeface="Arial"/>
                </a:rPr>
                <a:t>Cost Impact of Collapse</a:t>
              </a:r>
              <a:endParaRPr sz="1200" b="0" i="0" u="none" strike="noStrike" cap="none">
                <a:solidFill>
                  <a:schemeClr val="lt1"/>
                </a:solidFill>
                <a:latin typeface="Arial"/>
                <a:ea typeface="Arial"/>
                <a:cs typeface="Arial"/>
                <a:sym typeface="Arial"/>
              </a:endParaRPr>
            </a:p>
          </p:txBody>
        </p:sp>
        <p:cxnSp>
          <p:nvCxnSpPr>
            <p:cNvPr id="102" name="Google Shape;102;p3"/>
            <p:cNvCxnSpPr>
              <a:stCxn id="100" idx="3"/>
              <a:endCxn id="101" idx="1"/>
            </p:cNvCxnSpPr>
            <p:nvPr/>
          </p:nvCxnSpPr>
          <p:spPr>
            <a:xfrm>
              <a:off x="7746985" y="2959203"/>
              <a:ext cx="5235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3" name="Google Shape;103;p3"/>
            <p:cNvCxnSpPr/>
            <p:nvPr/>
          </p:nvCxnSpPr>
          <p:spPr>
            <a:xfrm>
              <a:off x="4790537" y="2393914"/>
              <a:ext cx="0" cy="1130581"/>
            </a:xfrm>
            <a:prstGeom prst="straightConnector1">
              <a:avLst/>
            </a:prstGeom>
            <a:noFill/>
            <a:ln w="19050" cap="flat" cmpd="sng">
              <a:solidFill>
                <a:schemeClr val="accent1"/>
              </a:solidFill>
              <a:prstDash val="solid"/>
              <a:miter lim="800000"/>
              <a:headEnd type="none" w="sm" len="sm"/>
              <a:tailEnd type="none" w="sm" len="sm"/>
            </a:ln>
          </p:spPr>
        </p:cxnSp>
        <p:cxnSp>
          <p:nvCxnSpPr>
            <p:cNvPr id="104" name="Google Shape;104;p3"/>
            <p:cNvCxnSpPr>
              <a:stCxn id="95" idx="3"/>
            </p:cNvCxnSpPr>
            <p:nvPr/>
          </p:nvCxnSpPr>
          <p:spPr>
            <a:xfrm>
              <a:off x="4353282" y="2376248"/>
              <a:ext cx="4374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5" name="Google Shape;105;p3"/>
            <p:cNvCxnSpPr>
              <a:stCxn id="96" idx="3"/>
            </p:cNvCxnSpPr>
            <p:nvPr/>
          </p:nvCxnSpPr>
          <p:spPr>
            <a:xfrm>
              <a:off x="4353281" y="3524495"/>
              <a:ext cx="4374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6" name="Google Shape;106;p3"/>
            <p:cNvCxnSpPr>
              <a:endCxn id="100" idx="1"/>
            </p:cNvCxnSpPr>
            <p:nvPr/>
          </p:nvCxnSpPr>
          <p:spPr>
            <a:xfrm>
              <a:off x="5998049" y="2959203"/>
              <a:ext cx="4989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7" name="Google Shape;107;p3"/>
            <p:cNvCxnSpPr>
              <a:stCxn id="97" idx="3"/>
              <a:endCxn id="98" idx="1"/>
            </p:cNvCxnSpPr>
            <p:nvPr/>
          </p:nvCxnSpPr>
          <p:spPr>
            <a:xfrm>
              <a:off x="4353281" y="4796398"/>
              <a:ext cx="9363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8" name="Google Shape;108;p3"/>
            <p:cNvCxnSpPr>
              <a:endCxn id="99" idx="1"/>
            </p:cNvCxnSpPr>
            <p:nvPr/>
          </p:nvCxnSpPr>
          <p:spPr>
            <a:xfrm>
              <a:off x="6683738" y="4796398"/>
              <a:ext cx="7149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9" name="Google Shape;109;p3"/>
            <p:cNvCxnSpPr>
              <a:stCxn id="99" idx="3"/>
            </p:cNvCxnSpPr>
            <p:nvPr/>
          </p:nvCxnSpPr>
          <p:spPr>
            <a:xfrm rot="10800000" flipH="1">
              <a:off x="8514926" y="3344998"/>
              <a:ext cx="313800" cy="1451400"/>
            </a:xfrm>
            <a:prstGeom prst="bentConnector2">
              <a:avLst/>
            </a:prstGeom>
            <a:noFill/>
            <a:ln w="19050" cap="flat" cmpd="sng">
              <a:solidFill>
                <a:schemeClr val="accent1"/>
              </a:solidFill>
              <a:prstDash val="solid"/>
              <a:miter lim="800000"/>
              <a:headEnd type="none" w="sm" len="sm"/>
              <a:tailEnd type="triangle" w="med" len="med"/>
            </a:ln>
          </p:spPr>
        </p:cxnSp>
        <p:sp>
          <p:nvSpPr>
            <p:cNvPr id="110" name="Google Shape;110;p3"/>
            <p:cNvSpPr/>
            <p:nvPr/>
          </p:nvSpPr>
          <p:spPr>
            <a:xfrm>
              <a:off x="9988237" y="3524494"/>
              <a:ext cx="1521845" cy="886211"/>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Visualization</a:t>
              </a:r>
              <a:endParaRPr sz="1800" b="0" i="0" u="none" strike="noStrike" cap="none">
                <a:solidFill>
                  <a:schemeClr val="lt1"/>
                </a:solidFill>
                <a:latin typeface="Arial"/>
                <a:ea typeface="Arial"/>
                <a:cs typeface="Arial"/>
                <a:sym typeface="Arial"/>
              </a:endParaRPr>
            </a:p>
          </p:txBody>
        </p:sp>
        <p:cxnSp>
          <p:nvCxnSpPr>
            <p:cNvPr id="111" name="Google Shape;111;p3"/>
            <p:cNvCxnSpPr>
              <a:stCxn id="101" idx="3"/>
              <a:endCxn id="110" idx="0"/>
            </p:cNvCxnSpPr>
            <p:nvPr/>
          </p:nvCxnSpPr>
          <p:spPr>
            <a:xfrm>
              <a:off x="9386865" y="2959203"/>
              <a:ext cx="1362300" cy="565200"/>
            </a:xfrm>
            <a:prstGeom prst="bentConnector2">
              <a:avLst/>
            </a:prstGeom>
            <a:noFill/>
            <a:ln w="19050" cap="flat" cmpd="sng">
              <a:solidFill>
                <a:schemeClr val="accent1"/>
              </a:solidFill>
              <a:prstDash val="solid"/>
              <a:miter lim="800000"/>
              <a:headEnd type="none" w="sm" len="sm"/>
              <a:tailEnd type="triangle" w="med" len="med"/>
            </a:ln>
          </p:spPr>
        </p:cxnSp>
        <p:cxnSp>
          <p:nvCxnSpPr>
            <p:cNvPr id="112" name="Google Shape;112;p3"/>
            <p:cNvCxnSpPr>
              <a:endCxn id="110" idx="2"/>
            </p:cNvCxnSpPr>
            <p:nvPr/>
          </p:nvCxnSpPr>
          <p:spPr>
            <a:xfrm rot="10800000" flipH="1">
              <a:off x="8828860" y="4410705"/>
              <a:ext cx="1920300" cy="385800"/>
            </a:xfrm>
            <a:prstGeom prst="bentConnector2">
              <a:avLst/>
            </a:prstGeom>
            <a:noFill/>
            <a:ln w="19050" cap="flat" cmpd="sng">
              <a:solidFill>
                <a:schemeClr val="accent1"/>
              </a:solidFill>
              <a:prstDash val="solid"/>
              <a:miter lim="800000"/>
              <a:headEnd type="none" w="sm" len="sm"/>
              <a:tailEnd type="triangle" w="med" len="med"/>
            </a:ln>
          </p:spPr>
        </p:cxnSp>
        <p:sp>
          <p:nvSpPr>
            <p:cNvPr id="113" name="Google Shape;113;p3"/>
            <p:cNvSpPr txBox="1"/>
            <p:nvPr/>
          </p:nvSpPr>
          <p:spPr>
            <a:xfrm>
              <a:off x="3384987" y="1675915"/>
              <a:ext cx="9876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SQL</a:t>
              </a:r>
              <a:endParaRPr sz="1800" b="0" i="0" u="none" strike="noStrike" cap="none">
                <a:solidFill>
                  <a:schemeClr val="dk1"/>
                </a:solidFill>
                <a:highlight>
                  <a:srgbClr val="C0C0C0"/>
                </a:highlight>
                <a:latin typeface="Arial"/>
                <a:ea typeface="Arial"/>
                <a:cs typeface="Arial"/>
                <a:sym typeface="Arial"/>
              </a:endParaRPr>
            </a:p>
          </p:txBody>
        </p:sp>
        <p:sp>
          <p:nvSpPr>
            <p:cNvPr id="114" name="Google Shape;114;p3"/>
            <p:cNvSpPr txBox="1"/>
            <p:nvPr/>
          </p:nvSpPr>
          <p:spPr>
            <a:xfrm>
              <a:off x="3391196" y="2737965"/>
              <a:ext cx="9363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SQL</a:t>
              </a:r>
              <a:endParaRPr sz="1800" b="0" i="0" u="none" strike="noStrike" cap="none">
                <a:solidFill>
                  <a:schemeClr val="dk1"/>
                </a:solidFill>
                <a:highlight>
                  <a:srgbClr val="C0C0C0"/>
                </a:highlight>
                <a:latin typeface="Arial"/>
                <a:ea typeface="Arial"/>
                <a:cs typeface="Arial"/>
                <a:sym typeface="Arial"/>
              </a:endParaRPr>
            </a:p>
          </p:txBody>
        </p:sp>
        <p:sp>
          <p:nvSpPr>
            <p:cNvPr id="115" name="Google Shape;115;p3"/>
            <p:cNvSpPr txBox="1"/>
            <p:nvPr/>
          </p:nvSpPr>
          <p:spPr>
            <a:xfrm>
              <a:off x="4966648" y="2177737"/>
              <a:ext cx="4402939" cy="3776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Python Pandas</a:t>
              </a:r>
              <a:endParaRPr sz="1800" b="0" i="0" u="none" strike="noStrike" cap="none">
                <a:solidFill>
                  <a:schemeClr val="dk1"/>
                </a:solidFill>
                <a:highlight>
                  <a:srgbClr val="C0C0C0"/>
                </a:highlight>
                <a:latin typeface="Arial"/>
                <a:ea typeface="Arial"/>
                <a:cs typeface="Arial"/>
                <a:sym typeface="Arial"/>
              </a:endParaRPr>
            </a:p>
          </p:txBody>
        </p:sp>
        <p:sp>
          <p:nvSpPr>
            <p:cNvPr id="116" name="Google Shape;116;p3"/>
            <p:cNvSpPr txBox="1"/>
            <p:nvPr/>
          </p:nvSpPr>
          <p:spPr>
            <a:xfrm>
              <a:off x="3442957" y="4035840"/>
              <a:ext cx="7977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ML</a:t>
              </a:r>
              <a:endParaRPr sz="1800" b="0" i="0" u="none" strike="noStrike" cap="none">
                <a:solidFill>
                  <a:schemeClr val="dk1"/>
                </a:solidFill>
                <a:highlight>
                  <a:srgbClr val="C0C0C0"/>
                </a:highlight>
                <a:latin typeface="Arial"/>
                <a:ea typeface="Arial"/>
                <a:cs typeface="Arial"/>
                <a:sym typeface="Arial"/>
              </a:endParaRPr>
            </a:p>
          </p:txBody>
        </p:sp>
        <p:sp>
          <p:nvSpPr>
            <p:cNvPr id="117" name="Google Shape;117;p3"/>
            <p:cNvSpPr txBox="1"/>
            <p:nvPr/>
          </p:nvSpPr>
          <p:spPr>
            <a:xfrm>
              <a:off x="5784933" y="4025015"/>
              <a:ext cx="9363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ML</a:t>
              </a:r>
              <a:endParaRPr sz="1800" b="0" i="0" u="none" strike="noStrike" cap="none">
                <a:solidFill>
                  <a:schemeClr val="dk1"/>
                </a:solidFill>
                <a:highlight>
                  <a:srgbClr val="C0C0C0"/>
                </a:highlight>
                <a:latin typeface="Arial"/>
                <a:ea typeface="Arial"/>
                <a:cs typeface="Arial"/>
                <a:sym typeface="Arial"/>
              </a:endParaRPr>
            </a:p>
          </p:txBody>
        </p:sp>
        <p:sp>
          <p:nvSpPr>
            <p:cNvPr id="118" name="Google Shape;118;p3"/>
            <p:cNvSpPr txBox="1"/>
            <p:nvPr/>
          </p:nvSpPr>
          <p:spPr>
            <a:xfrm>
              <a:off x="7795991" y="4025015"/>
              <a:ext cx="7617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ML</a:t>
              </a:r>
              <a:endParaRPr sz="1800" b="0" i="0" u="none" strike="noStrike" cap="none">
                <a:solidFill>
                  <a:schemeClr val="dk1"/>
                </a:solidFill>
                <a:highlight>
                  <a:srgbClr val="C0C0C0"/>
                </a:highlight>
                <a:latin typeface="Arial"/>
                <a:ea typeface="Arial"/>
                <a:cs typeface="Arial"/>
                <a:sym typeface="Arial"/>
              </a:endParaRPr>
            </a:p>
          </p:txBody>
        </p:sp>
        <p:sp>
          <p:nvSpPr>
            <p:cNvPr id="119" name="Google Shape;119;p3"/>
            <p:cNvSpPr/>
            <p:nvPr/>
          </p:nvSpPr>
          <p:spPr>
            <a:xfrm>
              <a:off x="5131841" y="2573509"/>
              <a:ext cx="86611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36"/>
                <a:buFont typeface="Arial"/>
                <a:buNone/>
              </a:pPr>
              <a:r>
                <a:rPr lang="en-US" sz="1236" b="0" i="0" u="none" strike="noStrike" cap="none">
                  <a:solidFill>
                    <a:schemeClr val="lt1"/>
                  </a:solidFill>
                  <a:latin typeface="Arial"/>
                  <a:ea typeface="Arial"/>
                  <a:cs typeface="Arial"/>
                  <a:sym typeface="Arial"/>
                </a:rPr>
                <a:t>Flow</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236"/>
                <a:buFont typeface="Arial"/>
                <a:buNone/>
              </a:pPr>
              <a:r>
                <a:rPr lang="en-US" sz="1236" b="0" i="0" u="none" strike="noStrike" cap="none">
                  <a:solidFill>
                    <a:schemeClr val="lt1"/>
                  </a:solidFill>
                  <a:latin typeface="Arial"/>
                  <a:ea typeface="Arial"/>
                  <a:cs typeface="Arial"/>
                  <a:sym typeface="Arial"/>
                </a:rPr>
                <a:t> and cost analysis</a:t>
              </a:r>
              <a:endParaRPr sz="1200" b="0" i="0" u="none" strike="noStrike" cap="none">
                <a:solidFill>
                  <a:schemeClr val="lt1"/>
                </a:solidFill>
                <a:latin typeface="Arial"/>
                <a:ea typeface="Arial"/>
                <a:cs typeface="Arial"/>
                <a:sym typeface="Arial"/>
              </a:endParaRPr>
            </a:p>
          </p:txBody>
        </p:sp>
        <p:cxnSp>
          <p:nvCxnSpPr>
            <p:cNvPr id="120" name="Google Shape;120;p3"/>
            <p:cNvCxnSpPr>
              <a:endCxn id="119" idx="1"/>
            </p:cNvCxnSpPr>
            <p:nvPr/>
          </p:nvCxnSpPr>
          <p:spPr>
            <a:xfrm>
              <a:off x="4790441" y="2959202"/>
              <a:ext cx="341400" cy="0"/>
            </a:xfrm>
            <a:prstGeom prst="straightConnector1">
              <a:avLst/>
            </a:prstGeom>
            <a:noFill/>
            <a:ln w="19050" cap="flat" cmpd="sng">
              <a:solidFill>
                <a:schemeClr val="accent1"/>
              </a:solidFill>
              <a:prstDash val="solid"/>
              <a:miter lim="800000"/>
              <a:headEnd type="none" w="sm" len="sm"/>
              <a:tailEnd type="triangle" w="med" len="med"/>
            </a:ln>
          </p:spPr>
        </p:cxnSp>
        <p:sp>
          <p:nvSpPr>
            <p:cNvPr id="121" name="Google Shape;121;p3"/>
            <p:cNvSpPr txBox="1"/>
            <p:nvPr/>
          </p:nvSpPr>
          <p:spPr>
            <a:xfrm>
              <a:off x="10784394" y="3121184"/>
              <a:ext cx="987514" cy="377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Tableau</a:t>
              </a:r>
              <a:endParaRPr sz="1800" b="0" i="0" u="none" strike="noStrike" cap="none">
                <a:solidFill>
                  <a:schemeClr val="dk1"/>
                </a:solidFill>
                <a:highlight>
                  <a:srgbClr val="C0C0C0"/>
                </a:highlight>
                <a:latin typeface="Arial"/>
                <a:ea typeface="Arial"/>
                <a:cs typeface="Arial"/>
                <a:sym typeface="Arial"/>
              </a:endParaRPr>
            </a:p>
          </p:txBody>
        </p:sp>
        <p:cxnSp>
          <p:nvCxnSpPr>
            <p:cNvPr id="122" name="Google Shape;122;p3"/>
            <p:cNvCxnSpPr/>
            <p:nvPr/>
          </p:nvCxnSpPr>
          <p:spPr>
            <a:xfrm>
              <a:off x="8133340" y="2376247"/>
              <a:ext cx="695381" cy="0"/>
            </a:xfrm>
            <a:prstGeom prst="straightConnector1">
              <a:avLst/>
            </a:prstGeom>
            <a:noFill/>
            <a:ln w="12700" cap="flat" cmpd="sng">
              <a:solidFill>
                <a:schemeClr val="dk1"/>
              </a:solidFill>
              <a:prstDash val="solid"/>
              <a:miter lim="800000"/>
              <a:headEnd type="none" w="sm" len="sm"/>
              <a:tailEnd type="triangle" w="med" len="med"/>
            </a:ln>
          </p:spPr>
        </p:cxnSp>
        <p:cxnSp>
          <p:nvCxnSpPr>
            <p:cNvPr id="123" name="Google Shape;123;p3"/>
            <p:cNvCxnSpPr/>
            <p:nvPr/>
          </p:nvCxnSpPr>
          <p:spPr>
            <a:xfrm rot="10800000">
              <a:off x="5429024" y="2376247"/>
              <a:ext cx="818431" cy="0"/>
            </a:xfrm>
            <a:prstGeom prst="straightConnector1">
              <a:avLst/>
            </a:prstGeom>
            <a:noFill/>
            <a:ln w="12700" cap="flat" cmpd="sng">
              <a:solidFill>
                <a:schemeClr val="dk1"/>
              </a:solidFill>
              <a:prstDash val="solid"/>
              <a:miter lim="800000"/>
              <a:headEnd type="none" w="sm" len="sm"/>
              <a:tailEnd type="triangle" w="med" len="med"/>
            </a:ln>
          </p:spPr>
        </p:cxnSp>
        <p:sp>
          <p:nvSpPr>
            <p:cNvPr id="124" name="Google Shape;124;p3"/>
            <p:cNvSpPr/>
            <p:nvPr/>
          </p:nvSpPr>
          <p:spPr>
            <a:xfrm>
              <a:off x="643463" y="4035846"/>
              <a:ext cx="1523100" cy="760500"/>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54"/>
                <a:buFont typeface="Arial"/>
                <a:buNone/>
              </a:pPr>
              <a:endParaRPr sz="1654"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54"/>
                <a:buFont typeface="Arial"/>
                <a:buNone/>
              </a:pPr>
              <a:r>
                <a:rPr lang="en-US" sz="1654" b="0" i="0" u="none" strike="noStrike" cap="none">
                  <a:solidFill>
                    <a:schemeClr val="lt1"/>
                  </a:solidFill>
                  <a:latin typeface="Arial"/>
                  <a:ea typeface="Arial"/>
                  <a:cs typeface="Arial"/>
                  <a:sym typeface="Arial"/>
                </a:rPr>
                <a:t>Location Description</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654"/>
                <a:buFont typeface="Arial"/>
                <a:buNone/>
              </a:pPr>
              <a:r>
                <a:rPr lang="en-US" sz="1654" b="0" i="0" u="none" strike="noStrike" cap="none">
                  <a:solidFill>
                    <a:schemeClr val="lt1"/>
                  </a:solidFill>
                  <a:latin typeface="Arial"/>
                  <a:ea typeface="Arial"/>
                  <a:cs typeface="Arial"/>
                  <a:sym typeface="Arial"/>
                </a:rPr>
                <a:t> </a:t>
              </a:r>
              <a:endParaRPr sz="1600" b="0" i="0" u="none" strike="noStrike" cap="none">
                <a:solidFill>
                  <a:schemeClr val="lt1"/>
                </a:solidFill>
                <a:latin typeface="Arial"/>
                <a:ea typeface="Arial"/>
                <a:cs typeface="Arial"/>
                <a:sym typeface="Arial"/>
              </a:endParaRPr>
            </a:p>
          </p:txBody>
        </p:sp>
        <p:sp>
          <p:nvSpPr>
            <p:cNvPr id="125" name="Google Shape;125;p3"/>
            <p:cNvSpPr txBox="1"/>
            <p:nvPr/>
          </p:nvSpPr>
          <p:spPr>
            <a:xfrm>
              <a:off x="859847" y="3608805"/>
              <a:ext cx="9465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Leaflet </a:t>
              </a:r>
              <a:endParaRPr sz="1800" b="0" i="0" u="none" strike="noStrike" cap="none">
                <a:solidFill>
                  <a:schemeClr val="dk1"/>
                </a:solidFill>
                <a:highlight>
                  <a:srgbClr val="C0C0C0"/>
                </a:highlight>
                <a:latin typeface="Arial"/>
                <a:ea typeface="Arial"/>
                <a:cs typeface="Arial"/>
                <a:sym typeface="Arial"/>
              </a:endParaRPr>
            </a:p>
          </p:txBody>
        </p:sp>
        <p:cxnSp>
          <p:nvCxnSpPr>
            <p:cNvPr id="126" name="Google Shape;126;p3"/>
            <p:cNvCxnSpPr>
              <a:stCxn id="124" idx="3"/>
              <a:endCxn id="95" idx="1"/>
            </p:cNvCxnSpPr>
            <p:nvPr/>
          </p:nvCxnSpPr>
          <p:spPr>
            <a:xfrm rot="10800000" flipH="1">
              <a:off x="2166563" y="2376396"/>
              <a:ext cx="761700" cy="2039700"/>
            </a:xfrm>
            <a:prstGeom prst="bentConnector3">
              <a:avLst>
                <a:gd name="adj1" fmla="val 58948"/>
              </a:avLst>
            </a:prstGeom>
            <a:noFill/>
            <a:ln w="19050" cap="flat" cmpd="sng">
              <a:solidFill>
                <a:schemeClr val="accent1"/>
              </a:solidFill>
              <a:prstDash val="solid"/>
              <a:miter lim="800000"/>
              <a:headEnd type="none" w="sm" len="sm"/>
              <a:tailEnd type="triangle" w="med" len="med"/>
            </a:ln>
          </p:spPr>
        </p:cxnSp>
        <p:cxnSp>
          <p:nvCxnSpPr>
            <p:cNvPr id="127" name="Google Shape;127;p3"/>
            <p:cNvCxnSpPr>
              <a:stCxn id="128" idx="3"/>
              <a:endCxn id="97" idx="1"/>
            </p:cNvCxnSpPr>
            <p:nvPr/>
          </p:nvCxnSpPr>
          <p:spPr>
            <a:xfrm>
              <a:off x="2133644" y="2779446"/>
              <a:ext cx="830700" cy="2016900"/>
            </a:xfrm>
            <a:prstGeom prst="bentConnector3">
              <a:avLst>
                <a:gd name="adj1" fmla="val 58196"/>
              </a:avLst>
            </a:prstGeom>
            <a:noFill/>
            <a:ln w="19050" cap="flat" cmpd="sng">
              <a:solidFill>
                <a:schemeClr val="accent1"/>
              </a:solidFill>
              <a:prstDash val="solid"/>
              <a:miter lim="800000"/>
              <a:headEnd type="none" w="sm" len="sm"/>
              <a:tailEnd type="triangle" w="med" len="med"/>
            </a:ln>
          </p:spPr>
        </p:cxnSp>
      </p:grpSp>
      <p:sp>
        <p:nvSpPr>
          <p:cNvPr id="128" name="Google Shape;128;p3"/>
          <p:cNvSpPr/>
          <p:nvPr/>
        </p:nvSpPr>
        <p:spPr>
          <a:xfrm>
            <a:off x="531775" y="2079156"/>
            <a:ext cx="1523100" cy="760500"/>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54"/>
              <a:buFont typeface="Arial"/>
              <a:buNone/>
            </a:pPr>
            <a:endParaRPr sz="1654"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54"/>
              <a:buFont typeface="Arial"/>
              <a:buNone/>
            </a:pPr>
            <a:r>
              <a:rPr lang="en-US" sz="1254" b="0" i="0" u="none" strike="noStrike" cap="none">
                <a:solidFill>
                  <a:schemeClr val="lt1"/>
                </a:solidFill>
                <a:latin typeface="Arial"/>
                <a:ea typeface="Arial"/>
                <a:cs typeface="Arial"/>
                <a:sym typeface="Arial"/>
              </a:rPr>
              <a:t>Data Import</a:t>
            </a:r>
            <a:endParaRPr sz="1254"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54"/>
              <a:buFont typeface="Arial"/>
              <a:buNone/>
            </a:pPr>
            <a:r>
              <a:rPr lang="en-US" sz="1254" b="0" i="0" u="none" strike="noStrike" cap="none">
                <a:solidFill>
                  <a:schemeClr val="lt1"/>
                </a:solidFill>
                <a:latin typeface="Arial"/>
                <a:ea typeface="Arial"/>
                <a:cs typeface="Arial"/>
                <a:sym typeface="Arial"/>
              </a:rPr>
              <a:t>(IBM Maximo &amp; DC Water Report</a:t>
            </a:r>
            <a:endParaRPr sz="1254" b="0" i="0" u="none" strike="noStrike" cap="none">
              <a:solidFill>
                <a:schemeClr val="lt1"/>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654"/>
              <a:buFont typeface="Arial"/>
              <a:buNone/>
            </a:pPr>
            <a:r>
              <a:rPr lang="en-US" sz="1654" b="0" i="0" u="none" strike="noStrike" cap="none">
                <a:solidFill>
                  <a:schemeClr val="lt1"/>
                </a:solidFill>
                <a:latin typeface="Arial"/>
                <a:ea typeface="Arial"/>
                <a:cs typeface="Arial"/>
                <a:sym typeface="Arial"/>
              </a:rPr>
              <a:t> </a:t>
            </a:r>
            <a:endParaRPr sz="1600" b="0" i="0" u="none" strike="noStrike" cap="none">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E306A01A-D4B6-01C6-BCEA-C54483053E74}"/>
              </a:ext>
            </a:extLst>
          </p:cNvPr>
          <p:cNvSpPr txBox="1"/>
          <p:nvPr/>
        </p:nvSpPr>
        <p:spPr>
          <a:xfrm>
            <a:off x="454527" y="153332"/>
            <a:ext cx="4490332" cy="584775"/>
          </a:xfrm>
          <a:prstGeom prst="rect">
            <a:avLst/>
          </a:prstGeom>
          <a:noFill/>
        </p:spPr>
        <p:txBody>
          <a:bodyPr wrap="none" rtlCol="0">
            <a:spAutoFit/>
          </a:bodyPr>
          <a:lstStyle/>
          <a:p>
            <a:r>
              <a:rPr lang="en-US" sz="3200" dirty="0">
                <a:solidFill>
                  <a:srgbClr val="00B0F0"/>
                </a:solidFill>
              </a:rPr>
              <a:t>Project Workflow Chart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sp>
        <p:nvSpPr>
          <p:cNvPr id="136" name="Google Shape;136;p4"/>
          <p:cNvSpPr txBox="1"/>
          <p:nvPr/>
        </p:nvSpPr>
        <p:spPr>
          <a:xfrm>
            <a:off x="640080" y="5576887"/>
            <a:ext cx="10911840" cy="640081"/>
          </a:xfrm>
          <a:prstGeom prst="rect">
            <a:avLst/>
          </a:prstGeom>
        </p:spPr>
        <p:txBody>
          <a:bodyPr spcFirstLastPara="1" vert="horz" lIns="91440" tIns="45720" rIns="91440" bIns="45720" rtlCol="0" anchor="ctr" anchorCtr="0">
            <a:normAutofit/>
          </a:bodyPr>
          <a:lstStyle/>
          <a:p>
            <a:pPr marL="0" marR="0" lvl="0" indent="0" algn="ctr" fontAlgn="auto">
              <a:lnSpc>
                <a:spcPct val="90000"/>
              </a:lnSpc>
              <a:spcBef>
                <a:spcPct val="0"/>
              </a:spcBef>
              <a:spcAft>
                <a:spcPts val="600"/>
              </a:spcAft>
              <a:buClr>
                <a:srgbClr val="000000"/>
              </a:buClr>
              <a:buSzTx/>
              <a:tabLst/>
              <a:defRPr/>
            </a:pPr>
            <a:r>
              <a:rPr kumimoji="0" lang="en-US" sz="2200" b="0" i="0" u="none" strike="noStrike" kern="1200" cap="none" spc="0" normalizeH="0" baseline="0" noProof="0" dirty="0">
                <a:ln>
                  <a:noFill/>
                </a:ln>
                <a:solidFill>
                  <a:schemeClr val="tx1"/>
                </a:solidFill>
                <a:effectLst/>
                <a:uLnTx/>
                <a:uFillTx/>
                <a:latin typeface="+mj-lt"/>
                <a:ea typeface="+mj-ea"/>
                <a:cs typeface="+mj-cs"/>
                <a:sym typeface="Arial"/>
              </a:rPr>
              <a:t>DC Water Asset, The Potomac Interceptor, serves 1.6 million, 55 </a:t>
            </a:r>
            <a:r>
              <a:rPr kumimoji="0" lang="en-US" sz="2200" b="0" i="0" u="none" strike="noStrike" kern="1200" cap="none" spc="0" normalizeH="0" baseline="0" noProof="0" dirty="0" err="1">
                <a:ln>
                  <a:noFill/>
                </a:ln>
                <a:solidFill>
                  <a:schemeClr val="tx1"/>
                </a:solidFill>
                <a:effectLst/>
                <a:uLnTx/>
                <a:uFillTx/>
                <a:latin typeface="+mj-lt"/>
                <a:ea typeface="+mj-ea"/>
                <a:cs typeface="+mj-cs"/>
                <a:sym typeface="Arial"/>
              </a:rPr>
              <a:t>mgd</a:t>
            </a:r>
            <a:r>
              <a:rPr kumimoji="0" lang="en-US" sz="2200" b="0" i="0" u="none" strike="noStrike" kern="1200" cap="none" spc="0" normalizeH="0" baseline="0" noProof="0" dirty="0">
                <a:ln>
                  <a:noFill/>
                </a:ln>
                <a:solidFill>
                  <a:schemeClr val="tx1"/>
                </a:solidFill>
                <a:effectLst/>
                <a:uLnTx/>
                <a:uFillTx/>
                <a:latin typeface="+mj-lt"/>
                <a:ea typeface="+mj-ea"/>
                <a:cs typeface="+mj-cs"/>
                <a:sym typeface="Arial"/>
              </a:rPr>
              <a:t>, 50 mile long</a:t>
            </a:r>
          </a:p>
        </p:txBody>
      </p:sp>
      <p:pic>
        <p:nvPicPr>
          <p:cNvPr id="135" name="Google Shape;135;p4"/>
          <p:cNvPicPr preferRelativeResize="0"/>
          <p:nvPr/>
        </p:nvPicPr>
        <p:blipFill rotWithShape="1">
          <a:blip r:embed="rId3"/>
          <a:srcRect t="3731" r="1" b="19846"/>
          <a:stretch/>
        </p:blipFill>
        <p:spPr>
          <a:xfrm>
            <a:off x="640080" y="640080"/>
            <a:ext cx="10911840" cy="4836795"/>
          </a:xfrm>
          <a:prstGeom prst="rect">
            <a:avLst/>
          </a:prstGeom>
          <a:noFill/>
          <a:ln w="19050">
            <a:solidFill>
              <a:schemeClr val="tx1"/>
            </a:solidFill>
            <a:miter lim="800000"/>
          </a:ln>
        </p:spPr>
      </p:pic>
    </p:spTree>
    <p:extLst>
      <p:ext uri="{BB962C8B-B14F-4D97-AF65-F5344CB8AC3E}">
        <p14:creationId xmlns:p14="http://schemas.microsoft.com/office/powerpoint/2010/main" val="112065145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2cdc0516dd0_0_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142" name="Google Shape;142;g2cdc0516dd0_0_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pic>
        <p:nvPicPr>
          <p:cNvPr id="143" name="Google Shape;143;g2cdc0516dd0_0_1"/>
          <p:cNvPicPr preferRelativeResize="0"/>
          <p:nvPr/>
        </p:nvPicPr>
        <p:blipFill rotWithShape="1">
          <a:blip r:embed="rId3">
            <a:alphaModFix/>
          </a:blip>
          <a:srcRect/>
          <a:stretch/>
        </p:blipFill>
        <p:spPr>
          <a:xfrm>
            <a:off x="265176" y="201168"/>
            <a:ext cx="11567160" cy="6364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C12590-55E8-FDE5-C0AA-B4D7B83A90EA}"/>
              </a:ext>
            </a:extLst>
          </p:cNvPr>
          <p:cNvSpPr txBox="1"/>
          <p:nvPr/>
        </p:nvSpPr>
        <p:spPr>
          <a:xfrm>
            <a:off x="838200" y="1641752"/>
            <a:ext cx="4391024" cy="1323439"/>
          </a:xfrm>
          <a:prstGeom prst="rect">
            <a:avLst/>
          </a:prstGeom>
        </p:spPr>
        <p:txBody>
          <a:bodyPr vert="horz" lIns="91440" tIns="45720" rIns="91440" bIns="45720" rtlCol="0" anchor="t">
            <a:normAutofit/>
          </a:bodyPr>
          <a:lstStyle/>
          <a:p>
            <a:pPr marL="0" lvl="0" indent="0">
              <a:lnSpc>
                <a:spcPct val="90000"/>
              </a:lnSpc>
              <a:spcBef>
                <a:spcPct val="0"/>
              </a:spcBef>
              <a:spcAft>
                <a:spcPts val="600"/>
              </a:spcAft>
            </a:pPr>
            <a:r>
              <a:rPr lang="en-US" sz="4000" kern="1200">
                <a:solidFill>
                  <a:schemeClr val="bg1"/>
                </a:solidFill>
                <a:latin typeface="+mj-lt"/>
                <a:ea typeface="+mj-ea"/>
                <a:cs typeface="+mj-cs"/>
              </a:rPr>
              <a:t>Risk Prediction</a:t>
            </a:r>
          </a:p>
        </p:txBody>
      </p:sp>
      <p:sp>
        <p:nvSpPr>
          <p:cNvPr id="168" name="Google Shape;168;g2cdc2a110c9_0_12"/>
          <p:cNvSpPr txBox="1"/>
          <p:nvPr/>
        </p:nvSpPr>
        <p:spPr>
          <a:xfrm>
            <a:off x="838200" y="3146400"/>
            <a:ext cx="4391024" cy="2862288"/>
          </a:xfrm>
          <a:prstGeom prst="rect">
            <a:avLst/>
          </a:prstGeom>
        </p:spPr>
        <p:txBody>
          <a:bodyPr spcFirstLastPara="1" vert="horz" lIns="91440" tIns="45720" rIns="91440" bIns="45720" rtlCol="0" anchorCtr="0">
            <a:normAutofit/>
          </a:bodyPr>
          <a:lstStyle/>
          <a:p>
            <a:pPr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kumimoji="0" lang="en-US" sz="2400" b="0" i="0" u="none" strike="noStrike" kern="1200" cap="none" spc="0" normalizeH="0" baseline="0" noProof="0">
                <a:ln>
                  <a:noFill/>
                </a:ln>
                <a:solidFill>
                  <a:schemeClr val="bg1">
                    <a:alpha val="80000"/>
                  </a:schemeClr>
                </a:solidFill>
                <a:effectLst/>
                <a:uLnTx/>
                <a:uFillTx/>
                <a:latin typeface="+mn-lt"/>
                <a:ea typeface="+mn-ea"/>
                <a:cs typeface="+mn-cs"/>
                <a:sym typeface="Arial"/>
              </a:rPr>
              <a:t>Using </a:t>
            </a:r>
          </a:p>
          <a:p>
            <a:pPr marR="0" lvl="0" indent="-228600" fontAlgn="auto">
              <a:lnSpc>
                <a:spcPct val="90000"/>
              </a:lnSpc>
              <a:spcBef>
                <a:spcPts val="0"/>
              </a:spcBef>
              <a:spcAft>
                <a:spcPts val="600"/>
              </a:spcAft>
              <a:buClr>
                <a:srgbClr val="000000"/>
              </a:buClr>
              <a:buSzTx/>
              <a:buFont typeface="Arial" panose="020B0604020202020204" pitchFamily="34" charset="0"/>
              <a:buChar char="•"/>
              <a:tabLst/>
              <a:defRPr/>
            </a:pPr>
            <a:endParaRPr kumimoji="0" lang="en-US" sz="2400" b="0" i="0" u="none" strike="noStrike" kern="1200" cap="none" spc="0" normalizeH="0" baseline="0" noProof="0">
              <a:ln>
                <a:noFill/>
              </a:ln>
              <a:solidFill>
                <a:schemeClr val="bg1">
                  <a:alpha val="80000"/>
                </a:schemeClr>
              </a:solidFill>
              <a:effectLst/>
              <a:uLnTx/>
              <a:uFillTx/>
              <a:latin typeface="+mn-lt"/>
              <a:ea typeface="+mn-ea"/>
              <a:cs typeface="+mn-cs"/>
              <a:sym typeface="Arial"/>
            </a:endParaRPr>
          </a:p>
          <a:p>
            <a:pPr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lang="en-US" sz="2400" kern="1200">
                <a:solidFill>
                  <a:schemeClr val="bg1">
                    <a:alpha val="80000"/>
                  </a:schemeClr>
                </a:solidFill>
                <a:latin typeface="+mn-lt"/>
                <a:ea typeface="+mn-ea"/>
                <a:cs typeface="+mn-cs"/>
              </a:rPr>
              <a:t>Supervised Machine Learning</a:t>
            </a:r>
            <a:endParaRPr kumimoji="0" lang="en-US" sz="2400" b="0" i="0" u="none" strike="noStrike" kern="1200" cap="none" spc="0" normalizeH="0" baseline="0" noProof="0">
              <a:ln>
                <a:noFill/>
              </a:ln>
              <a:solidFill>
                <a:schemeClr val="bg1">
                  <a:alpha val="80000"/>
                </a:schemeClr>
              </a:solidFill>
              <a:effectLst/>
              <a:uLnTx/>
              <a:uFillTx/>
              <a:latin typeface="+mn-lt"/>
              <a:ea typeface="+mn-ea"/>
              <a:cs typeface="+mn-cs"/>
              <a:sym typeface="Arial"/>
            </a:endParaRPr>
          </a:p>
        </p:txBody>
      </p:sp>
      <p:pic>
        <p:nvPicPr>
          <p:cNvPr id="6" name="Picture 5">
            <a:extLst>
              <a:ext uri="{FF2B5EF4-FFF2-40B4-BE49-F238E27FC236}">
                <a16:creationId xmlns:a16="http://schemas.microsoft.com/office/drawing/2014/main" id="{C87FE766-90B8-6195-D771-7EBFB4449C8E}"/>
              </a:ext>
            </a:extLst>
          </p:cNvPr>
          <p:cNvPicPr>
            <a:picLocks noChangeAspect="1"/>
          </p:cNvPicPr>
          <p:nvPr/>
        </p:nvPicPr>
        <p:blipFill rotWithShape="1">
          <a:blip r:embed="rId3"/>
          <a:srcRect t="7826" r="-3" b="3657"/>
          <a:stretch/>
        </p:blipFill>
        <p:spPr>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188" name="Group 187">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89" name="Freeform: Shape 188">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0" name="Freeform: Shape 189">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21252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8" name="Google Shape;168;g2cdc2a110c9_0_12"/>
          <p:cNvSpPr txBox="1"/>
          <p:nvPr/>
        </p:nvSpPr>
        <p:spPr>
          <a:xfrm>
            <a:off x="645066" y="2031101"/>
            <a:ext cx="3994825" cy="3511943"/>
          </a:xfrm>
          <a:prstGeom prst="rect">
            <a:avLst/>
          </a:prstGeom>
        </p:spPr>
        <p:txBody>
          <a:bodyPr spcFirstLastPara="1" vert="horz" lIns="91440" tIns="45720" rIns="91440" bIns="45720" rtlCol="0" anchor="ctr" anchorCtr="0">
            <a:normAutofit/>
          </a:bodyPr>
          <a:lstStyle/>
          <a:p>
            <a:pPr marL="285750" lvl="0" indent="-285750" rtl="0">
              <a:spcBef>
                <a:spcPts val="0"/>
              </a:spcBef>
              <a:spcAft>
                <a:spcPts val="0"/>
              </a:spcAft>
              <a:buFont typeface="Arial" panose="020B0604020202020204" pitchFamily="34" charset="0"/>
              <a:buChar char="•"/>
            </a:pPr>
            <a:r>
              <a:rPr lang="en-US" sz="1800">
                <a:solidFill>
                  <a:srgbClr val="00B050"/>
                </a:solidFill>
              </a:rPr>
              <a:t>Data Import</a:t>
            </a:r>
          </a:p>
          <a:p>
            <a:pPr marL="285750" lvl="0" indent="-285750" rtl="0">
              <a:spcBef>
                <a:spcPts val="0"/>
              </a:spcBef>
              <a:spcAft>
                <a:spcPts val="0"/>
              </a:spcAft>
              <a:buFont typeface="Arial" panose="020B0604020202020204" pitchFamily="34" charset="0"/>
              <a:buChar char="•"/>
            </a:pPr>
            <a:endParaRPr lang="en-US" sz="1800">
              <a:solidFill>
                <a:srgbClr val="00B050"/>
              </a:solidFill>
            </a:endParaRPr>
          </a:p>
          <a:p>
            <a:pPr marL="285750" lvl="0" indent="-285750" rtl="0">
              <a:spcBef>
                <a:spcPts val="0"/>
              </a:spcBef>
              <a:spcAft>
                <a:spcPts val="0"/>
              </a:spcAft>
              <a:buFont typeface="Arial" panose="020B0604020202020204" pitchFamily="34" charset="0"/>
              <a:buChar char="•"/>
            </a:pPr>
            <a:r>
              <a:rPr lang="en-US" sz="1800">
                <a:solidFill>
                  <a:srgbClr val="00B050"/>
                </a:solidFill>
              </a:rPr>
              <a:t>Target &amp; Feature</a:t>
            </a:r>
          </a:p>
          <a:p>
            <a:pPr marL="285750" lvl="0" indent="-285750" rtl="0">
              <a:spcBef>
                <a:spcPts val="0"/>
              </a:spcBef>
              <a:spcAft>
                <a:spcPts val="0"/>
              </a:spcAft>
              <a:buFont typeface="Arial" panose="020B0604020202020204" pitchFamily="34" charset="0"/>
              <a:buChar char="•"/>
            </a:pPr>
            <a:endParaRPr lang="en-US" sz="1800">
              <a:solidFill>
                <a:srgbClr val="00B050"/>
              </a:solidFill>
            </a:endParaRPr>
          </a:p>
          <a:p>
            <a:pPr marL="285750" lvl="0" indent="-285750" rtl="0">
              <a:spcBef>
                <a:spcPts val="0"/>
              </a:spcBef>
              <a:spcAft>
                <a:spcPts val="0"/>
              </a:spcAft>
              <a:buFont typeface="Arial" panose="020B0604020202020204" pitchFamily="34" charset="0"/>
              <a:buChar char="•"/>
            </a:pPr>
            <a:r>
              <a:rPr lang="en-US" sz="1800">
                <a:solidFill>
                  <a:srgbClr val="00B050"/>
                </a:solidFill>
              </a:rPr>
              <a:t>Separation</a:t>
            </a:r>
          </a:p>
          <a:p>
            <a:pPr marL="0" marR="0" lvl="0" indent="-228600" algn="l" defTabSz="914400" rtl="0" eaLnBrk="1" fontAlgn="auto" latinLnBrk="0" hangingPunct="1">
              <a:lnSpc>
                <a:spcPct val="90000"/>
              </a:lnSpc>
              <a:spcBef>
                <a:spcPts val="0"/>
              </a:spcBef>
              <a:spcAft>
                <a:spcPts val="600"/>
              </a:spcAft>
              <a:buClr>
                <a:srgbClr val="000000"/>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B050"/>
              </a:solidFill>
              <a:effectLst/>
              <a:uLnTx/>
              <a:uFillTx/>
              <a:latin typeface="Arial"/>
              <a:ea typeface="+mn-ea"/>
              <a:cs typeface="Arial"/>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A3C12590-55E8-FDE5-C0AA-B4D7B83A90EA}"/>
              </a:ext>
            </a:extLst>
          </p:cNvPr>
          <p:cNvSpPr txBox="1"/>
          <p:nvPr/>
        </p:nvSpPr>
        <p:spPr>
          <a:xfrm flipH="1">
            <a:off x="404709" y="242496"/>
            <a:ext cx="45851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B0F0"/>
                </a:solidFill>
                <a:effectLst/>
                <a:uLnTx/>
                <a:uFillTx/>
                <a:latin typeface="Arial"/>
                <a:cs typeface="Arial"/>
                <a:sym typeface="Arial"/>
              </a:rPr>
              <a:t>Reading CSV File</a:t>
            </a:r>
            <a:endParaRPr kumimoji="0" lang="en-US" sz="2800" b="0" i="0" u="none" strike="noStrike" kern="0" cap="none" spc="0" normalizeH="0" baseline="0" noProof="0" dirty="0">
              <a:ln>
                <a:noFill/>
              </a:ln>
              <a:solidFill>
                <a:srgbClr val="00B0F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9E383634-C158-482E-3364-96512EF67D29}"/>
              </a:ext>
            </a:extLst>
          </p:cNvPr>
          <p:cNvPicPr>
            <a:picLocks noChangeAspect="1"/>
          </p:cNvPicPr>
          <p:nvPr/>
        </p:nvPicPr>
        <p:blipFill rotWithShape="1">
          <a:blip r:embed="rId3"/>
          <a:srcRect r="19846"/>
          <a:stretch/>
        </p:blipFill>
        <p:spPr>
          <a:xfrm>
            <a:off x="5744991" y="587829"/>
            <a:ext cx="6088499" cy="5599650"/>
          </a:xfrm>
          <a:prstGeom prst="rect">
            <a:avLst/>
          </a:prstGeom>
        </p:spPr>
      </p:pic>
    </p:spTree>
    <p:extLst>
      <p:ext uri="{BB962C8B-B14F-4D97-AF65-F5344CB8AC3E}">
        <p14:creationId xmlns:p14="http://schemas.microsoft.com/office/powerpoint/2010/main" val="284273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Google Shape;168;g2cdc2a110c9_0_12"/>
          <p:cNvSpPr txBox="1"/>
          <p:nvPr/>
        </p:nvSpPr>
        <p:spPr>
          <a:xfrm>
            <a:off x="645066" y="2031101"/>
            <a:ext cx="4282984" cy="3511943"/>
          </a:xfrm>
          <a:prstGeom prst="rect">
            <a:avLst/>
          </a:prstGeom>
        </p:spPr>
        <p:txBody>
          <a:bodyPr spcFirstLastPara="1" vert="horz" lIns="91440" tIns="45720" rIns="91440" bIns="45720" rtlCol="0" anchor="ctr" anchorCtr="0">
            <a:normAutofit/>
          </a:bodyPr>
          <a:lstStyle/>
          <a:p>
            <a:pPr indent="-228600">
              <a:lnSpc>
                <a:spcPct val="90000"/>
              </a:lnSpc>
              <a:spcAft>
                <a:spcPts val="600"/>
              </a:spcAft>
              <a:buFont typeface="Arial" panose="020B0604020202020204" pitchFamily="34" charset="0"/>
              <a:buChar char="•"/>
            </a:pPr>
            <a:r>
              <a:rPr lang="en-US" sz="1800" kern="1200" dirty="0">
                <a:solidFill>
                  <a:srgbClr val="00B050"/>
                </a:solidFill>
                <a:latin typeface="+mn-lt"/>
                <a:ea typeface="+mn-ea"/>
                <a:cs typeface="+mn-cs"/>
              </a:rPr>
              <a:t>Get dummies</a:t>
            </a:r>
          </a:p>
          <a:p>
            <a:pPr indent="-228600">
              <a:lnSpc>
                <a:spcPct val="90000"/>
              </a:lnSpc>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solidFill>
                  <a:srgbClr val="00B050"/>
                </a:solidFill>
                <a:latin typeface="+mn-lt"/>
                <a:ea typeface="+mn-ea"/>
                <a:cs typeface="+mn-cs"/>
              </a:rPr>
              <a:t>Separate Data </a:t>
            </a:r>
          </a:p>
          <a:p>
            <a:pPr indent="-228600">
              <a:lnSpc>
                <a:spcPct val="90000"/>
              </a:lnSpc>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solidFill>
                  <a:srgbClr val="00B050"/>
                </a:solidFill>
                <a:latin typeface="+mn-lt"/>
                <a:ea typeface="+mn-ea"/>
                <a:cs typeface="+mn-cs"/>
              </a:rPr>
              <a:t>Training &amp; Testing Subset</a:t>
            </a: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161;g2cdc2a110c9_0_1">
            <a:extLst>
              <a:ext uri="{FF2B5EF4-FFF2-40B4-BE49-F238E27FC236}">
                <a16:creationId xmlns:a16="http://schemas.microsoft.com/office/drawing/2014/main" id="{78CEDDE7-AC8E-CBEC-B15C-A305D9C14A25}"/>
              </a:ext>
            </a:extLst>
          </p:cNvPr>
          <p:cNvPicPr preferRelativeResize="0"/>
          <p:nvPr/>
        </p:nvPicPr>
        <p:blipFill rotWithShape="1">
          <a:blip r:embed="rId3">
            <a:alphaModFix/>
          </a:blip>
          <a:srcRect r="11829"/>
          <a:stretch/>
        </p:blipFill>
        <p:spPr>
          <a:xfrm>
            <a:off x="5743469" y="242496"/>
            <a:ext cx="6090022" cy="5915212"/>
          </a:xfrm>
          <a:prstGeom prst="rect">
            <a:avLst/>
          </a:prstGeom>
          <a:noFill/>
          <a:ln>
            <a:noFill/>
          </a:ln>
        </p:spPr>
      </p:pic>
      <p:sp>
        <p:nvSpPr>
          <p:cNvPr id="4" name="TextBox 3">
            <a:extLst>
              <a:ext uri="{FF2B5EF4-FFF2-40B4-BE49-F238E27FC236}">
                <a16:creationId xmlns:a16="http://schemas.microsoft.com/office/drawing/2014/main" id="{A3C12590-55E8-FDE5-C0AA-B4D7B83A90EA}"/>
              </a:ext>
            </a:extLst>
          </p:cNvPr>
          <p:cNvSpPr txBox="1"/>
          <p:nvPr/>
        </p:nvSpPr>
        <p:spPr>
          <a:xfrm flipH="1">
            <a:off x="404709" y="242496"/>
            <a:ext cx="4585163" cy="1384995"/>
          </a:xfrm>
          <a:prstGeom prst="rect">
            <a:avLst/>
          </a:prstGeom>
          <a:noFill/>
        </p:spPr>
        <p:txBody>
          <a:bodyPr wrap="square" rtlCol="0">
            <a:spAutoFit/>
          </a:bodyPr>
          <a:lstStyle/>
          <a:p>
            <a:pPr algn="ctr"/>
            <a:r>
              <a:rPr lang="en-US" sz="2800" dirty="0">
                <a:solidFill>
                  <a:srgbClr val="00B0F0"/>
                </a:solidFill>
              </a:rPr>
              <a:t>Encode the categorical variables using </a:t>
            </a:r>
            <a:r>
              <a:rPr lang="en-US" sz="2800" dirty="0" err="1">
                <a:solidFill>
                  <a:srgbClr val="00B0F0"/>
                </a:solidFill>
              </a:rPr>
              <a:t>get_dummies</a:t>
            </a:r>
            <a:endParaRPr lang="en-US" sz="2800" dirty="0">
              <a:solidFill>
                <a:srgbClr val="00B0F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8" name="Google Shape;168;g2cdc2a110c9_0_12"/>
          <p:cNvSpPr txBox="1"/>
          <p:nvPr/>
        </p:nvSpPr>
        <p:spPr>
          <a:xfrm>
            <a:off x="645066" y="2031101"/>
            <a:ext cx="4282984" cy="3511943"/>
          </a:xfrm>
          <a:prstGeom prst="rect">
            <a:avLst/>
          </a:prstGeom>
        </p:spPr>
        <p:txBody>
          <a:bodyPr spcFirstLastPara="1" vert="horz" lIns="91440" tIns="45720" rIns="91440" bIns="45720" rtlCol="0" anchor="ctr" anchorCtr="0">
            <a:normAutofit/>
          </a:bodyPr>
          <a:lstStyle/>
          <a:p>
            <a:pPr marL="0" lvl="0" indent="-228600">
              <a:lnSpc>
                <a:spcPct val="90000"/>
              </a:lnSpc>
              <a:spcBef>
                <a:spcPts val="0"/>
              </a:spcBef>
              <a:spcAft>
                <a:spcPts val="600"/>
              </a:spcAft>
              <a:buFont typeface="Arial" panose="020B0604020202020204" pitchFamily="34" charset="0"/>
              <a:buChar char="•"/>
            </a:pPr>
            <a:r>
              <a:rPr lang="en-US" sz="1800" kern="1200" dirty="0">
                <a:solidFill>
                  <a:srgbClr val="00B050"/>
                </a:solidFill>
                <a:latin typeface="+mn-lt"/>
                <a:ea typeface="+mn-ea"/>
                <a:cs typeface="+mn-cs"/>
              </a:rPr>
              <a:t>Scale data</a:t>
            </a:r>
          </a:p>
          <a:p>
            <a:pPr marL="0" lvl="0" indent="-228600">
              <a:lnSpc>
                <a:spcPct val="90000"/>
              </a:lnSpc>
              <a:spcBef>
                <a:spcPts val="0"/>
              </a:spcBef>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r>
              <a:rPr lang="en-US" sz="1800" kern="1200" dirty="0">
                <a:solidFill>
                  <a:srgbClr val="00B050"/>
                </a:solidFill>
                <a:latin typeface="+mn-lt"/>
                <a:ea typeface="+mn-ea"/>
                <a:cs typeface="+mn-cs"/>
              </a:rPr>
              <a:t>Instantiate Classifier Instance</a:t>
            </a:r>
          </a:p>
          <a:p>
            <a:pPr marL="0" lvl="0" indent="-228600">
              <a:lnSpc>
                <a:spcPct val="90000"/>
              </a:lnSpc>
              <a:spcBef>
                <a:spcPts val="0"/>
              </a:spcBef>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r>
              <a:rPr lang="en-US" sz="1800" kern="1200" dirty="0">
                <a:solidFill>
                  <a:srgbClr val="00B050"/>
                </a:solidFill>
                <a:latin typeface="+mn-lt"/>
                <a:ea typeface="+mn-ea"/>
                <a:cs typeface="+mn-cs"/>
              </a:rPr>
              <a:t>Fit the Model with Training data</a:t>
            </a:r>
            <a:endParaRPr kumimoji="0" lang="en-US" sz="1800" b="0" i="0" u="none" strike="noStrike" kern="1200" cap="none" spc="0" normalizeH="0" baseline="0" noProof="0" dirty="0">
              <a:ln>
                <a:noFill/>
              </a:ln>
              <a:solidFill>
                <a:srgbClr val="00B050"/>
              </a:solidFill>
              <a:effectLst/>
              <a:uLnTx/>
              <a:uFillTx/>
              <a:latin typeface="Arial"/>
              <a:ea typeface="+mn-ea"/>
              <a:cs typeface="Arial"/>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Google Shape;167;g2cdc2a110c9_0_12" descr="A screenshot of a computer&#10;&#10;Description automatically generated"/>
          <p:cNvPicPr preferRelativeResize="0"/>
          <p:nvPr/>
        </p:nvPicPr>
        <p:blipFill rotWithShape="1">
          <a:blip r:embed="rId3"/>
          <a:srcRect r="30523"/>
          <a:stretch/>
        </p:blipFill>
        <p:spPr>
          <a:xfrm>
            <a:off x="5775649" y="587829"/>
            <a:ext cx="6057842" cy="5542593"/>
          </a:xfrm>
          <a:prstGeom prst="rect">
            <a:avLst/>
          </a:prstGeom>
          <a:noFill/>
        </p:spPr>
      </p:pic>
      <p:sp>
        <p:nvSpPr>
          <p:cNvPr id="3" name="TextBox 2">
            <a:extLst>
              <a:ext uri="{FF2B5EF4-FFF2-40B4-BE49-F238E27FC236}">
                <a16:creationId xmlns:a16="http://schemas.microsoft.com/office/drawing/2014/main" id="{ECA77C90-2A50-00C8-B880-7E2D8D2530AF}"/>
              </a:ext>
            </a:extLst>
          </p:cNvPr>
          <p:cNvSpPr txBox="1"/>
          <p:nvPr/>
        </p:nvSpPr>
        <p:spPr>
          <a:xfrm flipH="1">
            <a:off x="-40928" y="710847"/>
            <a:ext cx="5338282" cy="523220"/>
          </a:xfrm>
          <a:prstGeom prst="rect">
            <a:avLst/>
          </a:prstGeom>
          <a:noFill/>
        </p:spPr>
        <p:txBody>
          <a:bodyPr wrap="square" rtlCol="0">
            <a:spAutoFit/>
          </a:bodyPr>
          <a:lstStyle/>
          <a:p>
            <a:pPr algn="ctr"/>
            <a:r>
              <a:rPr lang="en-US" sz="2800" dirty="0">
                <a:solidFill>
                  <a:srgbClr val="00B0F0"/>
                </a:solidFill>
              </a:rPr>
              <a:t>Scale the &amp; </a:t>
            </a:r>
            <a:r>
              <a:rPr lang="en-US" sz="2800" dirty="0" err="1">
                <a:solidFill>
                  <a:srgbClr val="00B0F0"/>
                </a:solidFill>
              </a:rPr>
              <a:t>Sklearn</a:t>
            </a:r>
            <a:endParaRPr lang="en-US" sz="2800" dirty="0">
              <a:solidFill>
                <a:srgbClr val="00B0F0"/>
              </a:solidFill>
            </a:endParaRPr>
          </a:p>
        </p:txBody>
      </p:sp>
    </p:spTree>
    <p:extLst>
      <p:ext uri="{BB962C8B-B14F-4D97-AF65-F5344CB8AC3E}">
        <p14:creationId xmlns:p14="http://schemas.microsoft.com/office/powerpoint/2010/main" val="89182082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3102</TotalTime>
  <Words>528</Words>
  <Application>Microsoft Office PowerPoint</Application>
  <PresentationFormat>Widescreen</PresentationFormat>
  <Paragraphs>103</Paragraphs>
  <Slides>29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Roboto</vt:lpstr>
      <vt:lpstr>Play</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and Visualization  with  Tableau</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Eyasu M. Yilma</dc:creator>
  <cp:lastModifiedBy>Erin Cooper</cp:lastModifiedBy>
  <cp:revision>9</cp:revision>
  <dcterms:created xsi:type="dcterms:W3CDTF">2024-04-06T15:06:09Z</dcterms:created>
  <dcterms:modified xsi:type="dcterms:W3CDTF">2024-04-22T16:39:57Z</dcterms:modified>
</cp:coreProperties>
</file>